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63" r:id="rId4"/>
    <p:sldId id="261" r:id="rId5"/>
    <p:sldId id="264" r:id="rId6"/>
    <p:sldId id="265" r:id="rId7"/>
    <p:sldId id="266" r:id="rId8"/>
    <p:sldId id="267" r:id="rId9"/>
    <p:sldId id="276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57" r:id="rId19"/>
    <p:sldId id="258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81"/>
    <p:restoredTop sz="78302"/>
  </p:normalViewPr>
  <p:slideViewPr>
    <p:cSldViewPr snapToGrid="0" snapToObjects="1">
      <p:cViewPr varScale="1">
        <p:scale>
          <a:sx n="121" d="100"/>
          <a:sy n="121" d="100"/>
        </p:scale>
        <p:origin x="1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96CAC-1FD7-CF41-A5D3-767F65969FC3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A814A-80EE-164F-85C9-110FBD5C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6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814A-80EE-164F-85C9-110FBD5C83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9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17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814A-80EE-164F-85C9-110FBD5C83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5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really important for a Artificial Neural Network to learn and make sense of something really complicated and Non-linear complex functional mappings between the inputs and response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variable.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Theyintroduce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non-linear properties to our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en-US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purpose is to convert a input signal of a node in a A-NN to an output signal.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output signal now is used as a input in the next layer in the stack.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do not apply a Activation function then the output signal would simply be a simple </a:t>
            </a:r>
            <a:r>
              <a:rPr lang="en-US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</a:t>
            </a:r>
            <a:r>
              <a:rPr lang="en-US" sz="1200" b="1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function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just a polynomial of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degree.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a linear equation is easy to solve but they are limited in their complexity and have less power to learn complex functional mappings from data. A Neural Network without Activation function would simply be a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regression Model,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has limited power and does not performs good most of the times. We want our Neural Network to not just learn and compute a linear function but something more complicated than that.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without activation function our Neural network would not be able to learn and model other complicated kinds of data such as images, videos , audio , speech etc. That is why we use Artificial Neural network techniques such as</a:t>
            </a:r>
            <a:r>
              <a:rPr lang="en-US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Deep learning to make sense of something complicated ,high </a:t>
            </a:r>
            <a:r>
              <a:rPr lang="en-US" sz="1200" b="1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dimensional,non</a:t>
            </a:r>
            <a:r>
              <a:rPr lang="en-US" sz="1200" b="1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-linear -big datasets, where the model has lots and lots of hidden layers in between and has a very complicated architecture which helps us to make sense and extract knowledge form such complicated big datasets.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A814A-80EE-164F-85C9-110FBD5C83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24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63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8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1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91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880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55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12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1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731520"/>
          </a:xfrm>
          <a:prstGeom prst="rect">
            <a:avLst/>
          </a:prstGeom>
          <a:solidFill>
            <a:srgbClr val="580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9" name="Picture 8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6389918"/>
            <a:ext cx="1794295" cy="46808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11323325" y="6571208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46A35C1-A7AA-4B0B-B54F-6AD71EF4E57F}" type="slidenum">
              <a:rPr lang="en-US" sz="1200">
                <a:solidFill>
                  <a:schemeClr val="tx1"/>
                </a:solidFill>
                <a:latin typeface="Century Gothic" pitchFamily="34" charset="0"/>
              </a:rPr>
              <a:pPr algn="r"/>
              <a:t>‹#›</a:t>
            </a:fld>
            <a:endParaRPr lang="en-US" sz="1200" dirty="0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82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102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70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2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5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7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1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48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9137C-C46D-AF4A-9A5C-AC6C63C466B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75934-6614-C743-B7ED-C2D98346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cs231n.github.io/assets/conv-demo/index.html" TargetMode="Externa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FLUORESCENCE MICROSCOPY IMAGE SEGMENTATION USING CONVOLUTIONAL</a:t>
            </a:r>
            <a:br>
              <a:rPr lang="en-US" sz="3200" b="1" dirty="0"/>
            </a:br>
            <a:r>
              <a:rPr lang="en-US" sz="3200" b="1" dirty="0"/>
              <a:t>NEURAL </a:t>
            </a:r>
            <a:r>
              <a:rPr lang="en-US" sz="3200" b="1" dirty="0" smtClean="0"/>
              <a:t>NETWORK WITH </a:t>
            </a:r>
            <a:r>
              <a:rPr lang="en-US" sz="3200" b="1" dirty="0"/>
              <a:t>GENERATIVE ADVERSARIAL </a:t>
            </a:r>
            <a:r>
              <a:rPr lang="en-US" sz="3200" b="1" dirty="0" smtClean="0"/>
              <a:t>NETWORKS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/>
              <a:t>Fu, C., Lee, S., Ho, D. J., Han, S., Salama, P., </a:t>
            </a:r>
            <a:r>
              <a:rPr lang="hr-HR" dirty="0" err="1"/>
              <a:t>Dunn</a:t>
            </a:r>
            <a:r>
              <a:rPr lang="hr-HR" dirty="0"/>
              <a:t>, K. W., &amp; </a:t>
            </a:r>
            <a:r>
              <a:rPr lang="hr-HR" dirty="0" err="1"/>
              <a:t>Delp</a:t>
            </a:r>
            <a:r>
              <a:rPr lang="hr-HR" dirty="0"/>
              <a:t>, E. J. </a:t>
            </a:r>
            <a:r>
              <a:rPr lang="is-IS" i="1" dirty="0"/>
              <a:t>arXiv preprint arXiv:1801.07198</a:t>
            </a:r>
            <a:r>
              <a:rPr lang="is-IS" dirty="0"/>
              <a:t> (2018</a:t>
            </a:r>
            <a:r>
              <a:rPr lang="is-IS" dirty="0" smtClean="0"/>
              <a:t>)</a:t>
            </a:r>
          </a:p>
          <a:p>
            <a:r>
              <a:rPr lang="is-IS" dirty="0" smtClean="0"/>
              <a:t>Presented by Runyu Hong</a:t>
            </a:r>
          </a:p>
          <a:p>
            <a:r>
              <a:rPr lang="is-IS" dirty="0" smtClean="0"/>
              <a:t>2018.04.26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324700" y="468533"/>
            <a:ext cx="1293200" cy="129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Random Noise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(Z)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3179833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Generator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5947167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Generated output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350" name="Shape 350"/>
          <p:cNvCxnSpPr>
            <a:stCxn id="347" idx="3"/>
            <a:endCxn id="348" idx="1"/>
          </p:cNvCxnSpPr>
          <p:nvPr/>
        </p:nvCxnSpPr>
        <p:spPr>
          <a:xfrm>
            <a:off x="1617900" y="1115933"/>
            <a:ext cx="15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1" name="Shape 351"/>
          <p:cNvCxnSpPr>
            <a:stCxn id="348" idx="3"/>
            <a:endCxn id="349" idx="1"/>
          </p:cNvCxnSpPr>
          <p:nvPr/>
        </p:nvCxnSpPr>
        <p:spPr>
          <a:xfrm>
            <a:off x="4874233" y="1115933"/>
            <a:ext cx="10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2" name="Shape 352"/>
          <p:cNvSpPr txBox="1"/>
          <p:nvPr/>
        </p:nvSpPr>
        <p:spPr>
          <a:xfrm>
            <a:off x="8714500" y="1505100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Discriminative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5947167" y="25047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Ground Truth</a:t>
            </a:r>
            <a:endParaRPr sz="2400"/>
          </a:p>
          <a:p>
            <a:pPr algn="ctr"/>
            <a:r>
              <a:rPr lang="en" sz="2400"/>
              <a:t>(X*)</a:t>
            </a:r>
            <a:endParaRPr sz="2400"/>
          </a:p>
        </p:txBody>
      </p:sp>
      <p:cxnSp>
        <p:nvCxnSpPr>
          <p:cNvPr id="354" name="Shape 354"/>
          <p:cNvCxnSpPr>
            <a:stCxn id="349" idx="3"/>
            <a:endCxn id="352" idx="1"/>
          </p:cNvCxnSpPr>
          <p:nvPr/>
        </p:nvCxnSpPr>
        <p:spPr>
          <a:xfrm>
            <a:off x="7641567" y="1115933"/>
            <a:ext cx="1072800" cy="12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Shape 355"/>
          <p:cNvCxnSpPr>
            <a:stCxn id="352" idx="3"/>
          </p:cNvCxnSpPr>
          <p:nvPr/>
        </p:nvCxnSpPr>
        <p:spPr>
          <a:xfrm>
            <a:off x="10408900" y="2393700"/>
            <a:ext cx="4528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Shape 356"/>
          <p:cNvSpPr txBox="1"/>
          <p:nvPr/>
        </p:nvSpPr>
        <p:spPr>
          <a:xfrm>
            <a:off x="10924433" y="1763333"/>
            <a:ext cx="1005600" cy="1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FF0000"/>
                </a:solidFill>
              </a:rPr>
              <a:t>Is this a real Image?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357" name="Shape 357"/>
          <p:cNvSpPr txBox="1"/>
          <p:nvPr/>
        </p:nvSpPr>
        <p:spPr>
          <a:xfrm>
            <a:off x="165300" y="4615067"/>
            <a:ext cx="11888800" cy="2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Generator Objective: Maximize Log(D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(Z))) →</a:t>
            </a:r>
            <a:r>
              <a:rPr lang="en" sz="2400" i="1">
                <a:solidFill>
                  <a:srgbClr val="FF0000"/>
                </a:solidFill>
              </a:rPr>
              <a:t> {or rather minimize the negative of this}</a:t>
            </a:r>
            <a:endParaRPr sz="2400" i="1">
              <a:solidFill>
                <a:srgbClr val="FF0000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Discriminator Objective: Maximize Log(D</a:t>
            </a:r>
            <a:r>
              <a:rPr lang="en" sz="2400" baseline="-25000">
                <a:solidFill>
                  <a:schemeClr val="dk1"/>
                </a:solidFill>
              </a:rPr>
              <a:t>θ2</a:t>
            </a:r>
            <a:r>
              <a:rPr lang="en" sz="2400">
                <a:solidFill>
                  <a:schemeClr val="dk1"/>
                </a:solidFill>
              </a:rPr>
              <a:t>(X))</a:t>
            </a:r>
            <a:r>
              <a:rPr lang="en" sz="2400" baseline="-25000">
                <a:solidFill>
                  <a:schemeClr val="dk1"/>
                </a:solidFill>
              </a:rPr>
              <a:t>{x ~ real} </a:t>
            </a:r>
            <a:r>
              <a:rPr lang="en" sz="2400">
                <a:solidFill>
                  <a:schemeClr val="dk1"/>
                </a:solidFill>
              </a:rPr>
              <a:t> + Log (1 - D</a:t>
            </a:r>
            <a:r>
              <a:rPr lang="en" sz="2400" baseline="-25000">
                <a:solidFill>
                  <a:schemeClr val="dk1"/>
                </a:solidFill>
              </a:rPr>
              <a:t>θ2</a:t>
            </a:r>
            <a:r>
              <a:rPr lang="en" sz="2400">
                <a:solidFill>
                  <a:schemeClr val="dk1"/>
                </a:solidFill>
              </a:rPr>
              <a:t>(G</a:t>
            </a:r>
            <a:r>
              <a:rPr lang="en" sz="2400" baseline="-25000">
                <a:solidFill>
                  <a:schemeClr val="dk1"/>
                </a:solidFill>
              </a:rPr>
              <a:t>θ1</a:t>
            </a:r>
            <a:r>
              <a:rPr lang="en" sz="2400">
                <a:solidFill>
                  <a:schemeClr val="dk1"/>
                </a:solidFill>
              </a:rPr>
              <a:t>(Z)))</a:t>
            </a:r>
            <a:r>
              <a:rPr lang="en" sz="2400" baseline="-25000">
                <a:solidFill>
                  <a:schemeClr val="dk1"/>
                </a:solidFill>
              </a:rPr>
              <a:t>{z ~ noise}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8057" y="229274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Razavian</a:t>
            </a:r>
            <a:r>
              <a:rPr lang="en-US" dirty="0" smtClean="0"/>
              <a:t>, Deep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4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324700" y="468533"/>
            <a:ext cx="1293200" cy="129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Random Noise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(Z)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3179833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Generator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5947167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Generated output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365" name="Shape 365"/>
          <p:cNvCxnSpPr>
            <a:stCxn id="362" idx="3"/>
            <a:endCxn id="363" idx="1"/>
          </p:cNvCxnSpPr>
          <p:nvPr/>
        </p:nvCxnSpPr>
        <p:spPr>
          <a:xfrm>
            <a:off x="1617900" y="1115933"/>
            <a:ext cx="15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6" name="Shape 366"/>
          <p:cNvCxnSpPr>
            <a:stCxn id="363" idx="3"/>
            <a:endCxn id="364" idx="1"/>
          </p:cNvCxnSpPr>
          <p:nvPr/>
        </p:nvCxnSpPr>
        <p:spPr>
          <a:xfrm>
            <a:off x="4874233" y="1115933"/>
            <a:ext cx="10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7" name="Shape 367"/>
          <p:cNvSpPr txBox="1"/>
          <p:nvPr/>
        </p:nvSpPr>
        <p:spPr>
          <a:xfrm>
            <a:off x="8714500" y="1505100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Discriminative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5947167" y="25047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Ground Truth</a:t>
            </a:r>
            <a:endParaRPr sz="2400"/>
          </a:p>
          <a:p>
            <a:pPr algn="ctr"/>
            <a:r>
              <a:rPr lang="en" sz="2400"/>
              <a:t>(X*)</a:t>
            </a:r>
            <a:endParaRPr sz="2400"/>
          </a:p>
        </p:txBody>
      </p:sp>
      <p:cxnSp>
        <p:nvCxnSpPr>
          <p:cNvPr id="369" name="Shape 369"/>
          <p:cNvCxnSpPr>
            <a:stCxn id="364" idx="3"/>
            <a:endCxn id="367" idx="1"/>
          </p:cNvCxnSpPr>
          <p:nvPr/>
        </p:nvCxnSpPr>
        <p:spPr>
          <a:xfrm>
            <a:off x="7641567" y="1115933"/>
            <a:ext cx="1072800" cy="12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Shape 370"/>
          <p:cNvCxnSpPr>
            <a:stCxn id="367" idx="3"/>
          </p:cNvCxnSpPr>
          <p:nvPr/>
        </p:nvCxnSpPr>
        <p:spPr>
          <a:xfrm>
            <a:off x="10408900" y="2393700"/>
            <a:ext cx="4528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Shape 371"/>
          <p:cNvSpPr txBox="1"/>
          <p:nvPr/>
        </p:nvSpPr>
        <p:spPr>
          <a:xfrm>
            <a:off x="10924433" y="1763333"/>
            <a:ext cx="1005600" cy="1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FF0000"/>
                </a:solidFill>
              </a:rPr>
              <a:t>Is this a real Image?</a:t>
            </a:r>
            <a:endParaRPr sz="1600" b="1">
              <a:solidFill>
                <a:srgbClr val="FF0000"/>
              </a:solidFill>
            </a:endParaRPr>
          </a:p>
        </p:txBody>
      </p:sp>
      <p:cxnSp>
        <p:nvCxnSpPr>
          <p:cNvPr id="372" name="Shape 372"/>
          <p:cNvCxnSpPr/>
          <p:nvPr/>
        </p:nvCxnSpPr>
        <p:spPr>
          <a:xfrm rot="10800000">
            <a:off x="8114133" y="1391567"/>
            <a:ext cx="399600" cy="4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Shape 373"/>
          <p:cNvCxnSpPr/>
          <p:nvPr/>
        </p:nvCxnSpPr>
        <p:spPr>
          <a:xfrm rot="10800000">
            <a:off x="5221367" y="936800"/>
            <a:ext cx="4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Shape 374"/>
          <p:cNvCxnSpPr/>
          <p:nvPr/>
        </p:nvCxnSpPr>
        <p:spPr>
          <a:xfrm rot="10800000">
            <a:off x="2024967" y="936800"/>
            <a:ext cx="55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" name="Shape 375"/>
          <p:cNvSpPr txBox="1"/>
          <p:nvPr/>
        </p:nvSpPr>
        <p:spPr>
          <a:xfrm>
            <a:off x="165300" y="4615067"/>
            <a:ext cx="11888800" cy="2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Generator Objective: Maximize Log(D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(Z))) →</a:t>
            </a:r>
            <a:r>
              <a:rPr lang="en" sz="2400" i="1">
                <a:solidFill>
                  <a:srgbClr val="FF0000"/>
                </a:solidFill>
              </a:rPr>
              <a:t> {or rather minimize the negative of this}</a:t>
            </a:r>
            <a:endParaRPr sz="2400" i="1">
              <a:solidFill>
                <a:srgbClr val="FF0000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Discriminator Objective: Maximize Log(D</a:t>
            </a:r>
            <a:r>
              <a:rPr lang="en" sz="2400" baseline="-25000">
                <a:solidFill>
                  <a:schemeClr val="dk1"/>
                </a:solidFill>
              </a:rPr>
              <a:t>θ2</a:t>
            </a:r>
            <a:r>
              <a:rPr lang="en" sz="2400">
                <a:solidFill>
                  <a:schemeClr val="dk1"/>
                </a:solidFill>
              </a:rPr>
              <a:t>(X))</a:t>
            </a:r>
            <a:r>
              <a:rPr lang="en" sz="2400" baseline="-25000">
                <a:solidFill>
                  <a:schemeClr val="dk1"/>
                </a:solidFill>
              </a:rPr>
              <a:t>{x ~ real} </a:t>
            </a:r>
            <a:r>
              <a:rPr lang="en" sz="2400">
                <a:solidFill>
                  <a:schemeClr val="dk1"/>
                </a:solidFill>
              </a:rPr>
              <a:t> + Log (1 - D</a:t>
            </a:r>
            <a:r>
              <a:rPr lang="en" sz="2400" baseline="-25000">
                <a:solidFill>
                  <a:schemeClr val="dk1"/>
                </a:solidFill>
              </a:rPr>
              <a:t>θ2</a:t>
            </a:r>
            <a:r>
              <a:rPr lang="en" sz="2400">
                <a:solidFill>
                  <a:schemeClr val="dk1"/>
                </a:solidFill>
              </a:rPr>
              <a:t>(G</a:t>
            </a:r>
            <a:r>
              <a:rPr lang="en" sz="2400" baseline="-25000">
                <a:solidFill>
                  <a:schemeClr val="dk1"/>
                </a:solidFill>
              </a:rPr>
              <a:t>θ1</a:t>
            </a:r>
            <a:r>
              <a:rPr lang="en" sz="2400">
                <a:solidFill>
                  <a:schemeClr val="dk1"/>
                </a:solidFill>
              </a:rPr>
              <a:t>(Z)))</a:t>
            </a:r>
            <a:r>
              <a:rPr lang="en" sz="2400" baseline="-25000">
                <a:solidFill>
                  <a:schemeClr val="dk1"/>
                </a:solidFill>
              </a:rPr>
              <a:t>{z ~ noise}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58057" y="229274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Razavian</a:t>
            </a:r>
            <a:r>
              <a:rPr lang="en-US" dirty="0" smtClean="0"/>
              <a:t>, Deep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/>
        </p:nvSpPr>
        <p:spPr>
          <a:xfrm>
            <a:off x="324700" y="468533"/>
            <a:ext cx="1293200" cy="129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Random Noise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(Z)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3179833" y="227333"/>
            <a:ext cx="1694400" cy="1777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Generator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5947167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Generated output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383" name="Shape 383"/>
          <p:cNvCxnSpPr>
            <a:stCxn id="380" idx="3"/>
            <a:endCxn id="381" idx="1"/>
          </p:cNvCxnSpPr>
          <p:nvPr/>
        </p:nvCxnSpPr>
        <p:spPr>
          <a:xfrm>
            <a:off x="1617900" y="1115933"/>
            <a:ext cx="15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4" name="Shape 384"/>
          <p:cNvCxnSpPr>
            <a:stCxn id="381" idx="3"/>
            <a:endCxn id="382" idx="1"/>
          </p:cNvCxnSpPr>
          <p:nvPr/>
        </p:nvCxnSpPr>
        <p:spPr>
          <a:xfrm>
            <a:off x="4874233" y="1115933"/>
            <a:ext cx="10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5" name="Shape 385"/>
          <p:cNvSpPr txBox="1"/>
          <p:nvPr/>
        </p:nvSpPr>
        <p:spPr>
          <a:xfrm>
            <a:off x="8714500" y="1505100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Discriminative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5947167" y="25047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Ground Truth</a:t>
            </a:r>
            <a:endParaRPr sz="2400"/>
          </a:p>
          <a:p>
            <a:pPr algn="ctr"/>
            <a:r>
              <a:rPr lang="en" sz="2400"/>
              <a:t>(X*)</a:t>
            </a:r>
            <a:endParaRPr sz="2400"/>
          </a:p>
        </p:txBody>
      </p:sp>
      <p:cxnSp>
        <p:nvCxnSpPr>
          <p:cNvPr id="387" name="Shape 387"/>
          <p:cNvCxnSpPr>
            <a:stCxn id="382" idx="3"/>
            <a:endCxn id="385" idx="1"/>
          </p:cNvCxnSpPr>
          <p:nvPr/>
        </p:nvCxnSpPr>
        <p:spPr>
          <a:xfrm>
            <a:off x="7641567" y="1115933"/>
            <a:ext cx="1072800" cy="12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8" name="Shape 388"/>
          <p:cNvCxnSpPr>
            <a:stCxn id="385" idx="3"/>
          </p:cNvCxnSpPr>
          <p:nvPr/>
        </p:nvCxnSpPr>
        <p:spPr>
          <a:xfrm>
            <a:off x="10408900" y="2393700"/>
            <a:ext cx="4528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9" name="Shape 389"/>
          <p:cNvSpPr txBox="1"/>
          <p:nvPr/>
        </p:nvSpPr>
        <p:spPr>
          <a:xfrm>
            <a:off x="10924433" y="1763333"/>
            <a:ext cx="1005600" cy="1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FF0000"/>
                </a:solidFill>
              </a:rPr>
              <a:t>Is this a real Image?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2204233" y="2393700"/>
            <a:ext cx="2094000" cy="1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Only update this network’s parameters</a:t>
            </a:r>
            <a:endParaRPr sz="2400"/>
          </a:p>
        </p:txBody>
      </p:sp>
      <p:cxnSp>
        <p:nvCxnSpPr>
          <p:cNvPr id="391" name="Shape 391"/>
          <p:cNvCxnSpPr>
            <a:stCxn id="390" idx="0"/>
            <a:endCxn id="381" idx="2"/>
          </p:cNvCxnSpPr>
          <p:nvPr/>
        </p:nvCxnSpPr>
        <p:spPr>
          <a:xfrm rot="10800000" flipH="1">
            <a:off x="3251233" y="2004500"/>
            <a:ext cx="776000" cy="3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2" name="Shape 392"/>
          <p:cNvCxnSpPr/>
          <p:nvPr/>
        </p:nvCxnSpPr>
        <p:spPr>
          <a:xfrm rot="10800000">
            <a:off x="8114133" y="1391567"/>
            <a:ext cx="399600" cy="48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Shape 393"/>
          <p:cNvCxnSpPr/>
          <p:nvPr/>
        </p:nvCxnSpPr>
        <p:spPr>
          <a:xfrm rot="10800000">
            <a:off x="5221367" y="936800"/>
            <a:ext cx="48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Shape 394"/>
          <p:cNvCxnSpPr/>
          <p:nvPr/>
        </p:nvCxnSpPr>
        <p:spPr>
          <a:xfrm rot="10800000">
            <a:off x="2024967" y="936800"/>
            <a:ext cx="55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5" name="Shape 395"/>
          <p:cNvSpPr txBox="1"/>
          <p:nvPr/>
        </p:nvSpPr>
        <p:spPr>
          <a:xfrm>
            <a:off x="165300" y="4615067"/>
            <a:ext cx="11888800" cy="2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Generator Objective: Maximize Log(D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(Z))) →</a:t>
            </a:r>
            <a:r>
              <a:rPr lang="en" sz="2400" i="1">
                <a:solidFill>
                  <a:srgbClr val="FF0000"/>
                </a:solidFill>
              </a:rPr>
              <a:t> {or rather minimize the negative of this}</a:t>
            </a:r>
            <a:endParaRPr sz="2400" i="1">
              <a:solidFill>
                <a:srgbClr val="FF0000"/>
              </a:solidFill>
            </a:endParaRPr>
          </a:p>
          <a:p>
            <a:r>
              <a:rPr lang="en" sz="2400">
                <a:solidFill>
                  <a:schemeClr val="dk1"/>
                </a:solidFill>
              </a:rPr>
              <a:t>Discriminator Objective: Maximize Log(D</a:t>
            </a:r>
            <a:r>
              <a:rPr lang="en" sz="2400" baseline="-25000">
                <a:solidFill>
                  <a:schemeClr val="dk1"/>
                </a:solidFill>
              </a:rPr>
              <a:t>θ2</a:t>
            </a:r>
            <a:r>
              <a:rPr lang="en" sz="2400">
                <a:solidFill>
                  <a:schemeClr val="dk1"/>
                </a:solidFill>
              </a:rPr>
              <a:t>(X))</a:t>
            </a:r>
            <a:r>
              <a:rPr lang="en" sz="2400" baseline="-25000">
                <a:solidFill>
                  <a:schemeClr val="dk1"/>
                </a:solidFill>
              </a:rPr>
              <a:t>{x ~ real} </a:t>
            </a:r>
            <a:r>
              <a:rPr lang="en" sz="2400">
                <a:solidFill>
                  <a:schemeClr val="dk1"/>
                </a:solidFill>
              </a:rPr>
              <a:t> + Log (1 - D</a:t>
            </a:r>
            <a:r>
              <a:rPr lang="en" sz="2400" baseline="-25000">
                <a:solidFill>
                  <a:schemeClr val="dk1"/>
                </a:solidFill>
              </a:rPr>
              <a:t>θ2</a:t>
            </a:r>
            <a:r>
              <a:rPr lang="en" sz="2400">
                <a:solidFill>
                  <a:schemeClr val="dk1"/>
                </a:solidFill>
              </a:rPr>
              <a:t>(G</a:t>
            </a:r>
            <a:r>
              <a:rPr lang="en" sz="2400" baseline="-25000">
                <a:solidFill>
                  <a:schemeClr val="dk1"/>
                </a:solidFill>
              </a:rPr>
              <a:t>θ1</a:t>
            </a:r>
            <a:r>
              <a:rPr lang="en" sz="2400">
                <a:solidFill>
                  <a:schemeClr val="dk1"/>
                </a:solidFill>
              </a:rPr>
              <a:t>(Z)))</a:t>
            </a:r>
            <a:r>
              <a:rPr lang="en" sz="2400" baseline="-25000">
                <a:solidFill>
                  <a:schemeClr val="dk1"/>
                </a:solidFill>
              </a:rPr>
              <a:t>{z ~ noise}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58057" y="229274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Razavian</a:t>
            </a:r>
            <a:r>
              <a:rPr lang="en-US" dirty="0" smtClean="0"/>
              <a:t>, Deep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7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24700" y="468533"/>
            <a:ext cx="1293200" cy="129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Random Noise</a:t>
            </a:r>
            <a:endParaRPr sz="2400"/>
          </a:p>
          <a:p>
            <a:pPr algn="ctr"/>
            <a:r>
              <a:rPr lang="en" sz="2400"/>
              <a:t>(Z)</a:t>
            </a:r>
            <a:endParaRPr sz="2400"/>
          </a:p>
        </p:txBody>
      </p:sp>
      <p:sp>
        <p:nvSpPr>
          <p:cNvPr id="401" name="Shape 401"/>
          <p:cNvSpPr txBox="1"/>
          <p:nvPr/>
        </p:nvSpPr>
        <p:spPr>
          <a:xfrm>
            <a:off x="3179833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Generator Network </a:t>
            </a:r>
            <a:endParaRPr sz="2400"/>
          </a:p>
          <a:p>
            <a:pPr algn="ctr"/>
            <a:r>
              <a:rPr lang="en" sz="2400"/>
              <a:t>G</a:t>
            </a:r>
            <a:r>
              <a:rPr lang="en" sz="2400" baseline="-25000"/>
              <a:t>θ1</a:t>
            </a:r>
            <a:r>
              <a:rPr lang="en" sz="2400"/>
              <a:t>(Z)</a:t>
            </a:r>
            <a:endParaRPr sz="2400"/>
          </a:p>
        </p:txBody>
      </p:sp>
      <p:sp>
        <p:nvSpPr>
          <p:cNvPr id="402" name="Shape 402"/>
          <p:cNvSpPr txBox="1"/>
          <p:nvPr/>
        </p:nvSpPr>
        <p:spPr>
          <a:xfrm>
            <a:off x="5947167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Generated output</a:t>
            </a:r>
            <a:endParaRPr sz="2400"/>
          </a:p>
          <a:p>
            <a:pPr algn="ctr"/>
            <a:r>
              <a:rPr lang="en" sz="2400"/>
              <a:t>(X)</a:t>
            </a:r>
            <a:endParaRPr sz="2400"/>
          </a:p>
        </p:txBody>
      </p:sp>
      <p:cxnSp>
        <p:nvCxnSpPr>
          <p:cNvPr id="403" name="Shape 403"/>
          <p:cNvCxnSpPr>
            <a:stCxn id="400" idx="3"/>
            <a:endCxn id="401" idx="1"/>
          </p:cNvCxnSpPr>
          <p:nvPr/>
        </p:nvCxnSpPr>
        <p:spPr>
          <a:xfrm>
            <a:off x="1617900" y="1115933"/>
            <a:ext cx="15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4" name="Shape 404"/>
          <p:cNvCxnSpPr>
            <a:stCxn id="401" idx="3"/>
            <a:endCxn id="402" idx="1"/>
          </p:cNvCxnSpPr>
          <p:nvPr/>
        </p:nvCxnSpPr>
        <p:spPr>
          <a:xfrm>
            <a:off x="4874233" y="1115933"/>
            <a:ext cx="10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05" name="Shape 405"/>
          <p:cNvSpPr txBox="1"/>
          <p:nvPr/>
        </p:nvSpPr>
        <p:spPr>
          <a:xfrm>
            <a:off x="8714500" y="1505100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Discriminative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5947167" y="25047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Ground Truth</a:t>
            </a:r>
            <a:endParaRPr sz="2400"/>
          </a:p>
          <a:p>
            <a:pPr algn="ctr"/>
            <a:r>
              <a:rPr lang="en" sz="2400"/>
              <a:t>(X*)</a:t>
            </a:r>
            <a:endParaRPr sz="2400"/>
          </a:p>
        </p:txBody>
      </p:sp>
      <p:cxnSp>
        <p:nvCxnSpPr>
          <p:cNvPr id="407" name="Shape 407"/>
          <p:cNvCxnSpPr>
            <a:stCxn id="402" idx="3"/>
            <a:endCxn id="405" idx="1"/>
          </p:cNvCxnSpPr>
          <p:nvPr/>
        </p:nvCxnSpPr>
        <p:spPr>
          <a:xfrm>
            <a:off x="7641567" y="1115933"/>
            <a:ext cx="1072800" cy="12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Shape 408"/>
          <p:cNvCxnSpPr>
            <a:stCxn id="405" idx="3"/>
          </p:cNvCxnSpPr>
          <p:nvPr/>
        </p:nvCxnSpPr>
        <p:spPr>
          <a:xfrm>
            <a:off x="10408900" y="2393700"/>
            <a:ext cx="4528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9" name="Shape 409"/>
          <p:cNvSpPr txBox="1"/>
          <p:nvPr/>
        </p:nvSpPr>
        <p:spPr>
          <a:xfrm>
            <a:off x="10924433" y="1763333"/>
            <a:ext cx="1005600" cy="1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FF0000"/>
                </a:solidFill>
              </a:rPr>
              <a:t>Is this a real Image?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165300" y="4615067"/>
            <a:ext cx="11888800" cy="2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Generator Objective: Maximize Log(D</a:t>
            </a:r>
            <a:r>
              <a:rPr lang="en" sz="2400" baseline="-25000"/>
              <a:t>θ2</a:t>
            </a:r>
            <a:r>
              <a:rPr lang="en" sz="2400"/>
              <a:t>(G</a:t>
            </a:r>
            <a:r>
              <a:rPr lang="en" sz="2400" baseline="-25000"/>
              <a:t>θ1</a:t>
            </a:r>
            <a:r>
              <a:rPr lang="en" sz="2400"/>
              <a:t>(Z))) →</a:t>
            </a:r>
            <a:r>
              <a:rPr lang="en" sz="2400" i="1"/>
              <a:t> {or rather minimize the negative of this}</a:t>
            </a:r>
            <a:endParaRPr sz="2400" i="1"/>
          </a:p>
          <a:p>
            <a:r>
              <a:rPr lang="en" sz="2400">
                <a:solidFill>
                  <a:srgbClr val="FF0000"/>
                </a:solidFill>
              </a:rPr>
              <a:t>Discriminator Objective: Maximize Log(D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(X))</a:t>
            </a:r>
            <a:r>
              <a:rPr lang="en" sz="2400" baseline="-25000">
                <a:solidFill>
                  <a:srgbClr val="FF0000"/>
                </a:solidFill>
              </a:rPr>
              <a:t>{x ~ real} </a:t>
            </a:r>
            <a:r>
              <a:rPr lang="en" sz="2400">
                <a:solidFill>
                  <a:srgbClr val="FF0000"/>
                </a:solidFill>
              </a:rPr>
              <a:t> + Log (1 - 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(Z)))</a:t>
            </a:r>
            <a:r>
              <a:rPr lang="en" sz="2400" baseline="-25000">
                <a:solidFill>
                  <a:srgbClr val="FF0000"/>
                </a:solidFill>
              </a:rPr>
              <a:t>{z ~ noise}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8057" y="229274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Razavian</a:t>
            </a:r>
            <a:r>
              <a:rPr lang="en-US" dirty="0" smtClean="0"/>
              <a:t>, Deep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7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324700" y="468533"/>
            <a:ext cx="1293200" cy="129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Random Noise</a:t>
            </a:r>
            <a:endParaRPr sz="2400"/>
          </a:p>
          <a:p>
            <a:pPr algn="ctr"/>
            <a:r>
              <a:rPr lang="en" sz="2400"/>
              <a:t>(Z)</a:t>
            </a:r>
            <a:endParaRPr sz="2400"/>
          </a:p>
        </p:txBody>
      </p:sp>
      <p:sp>
        <p:nvSpPr>
          <p:cNvPr id="416" name="Shape 416"/>
          <p:cNvSpPr txBox="1"/>
          <p:nvPr/>
        </p:nvSpPr>
        <p:spPr>
          <a:xfrm>
            <a:off x="3179833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Generator Network </a:t>
            </a:r>
            <a:endParaRPr sz="2400"/>
          </a:p>
          <a:p>
            <a:pPr algn="ctr"/>
            <a:r>
              <a:rPr lang="en" sz="2400"/>
              <a:t>G</a:t>
            </a:r>
            <a:r>
              <a:rPr lang="en" sz="2400" baseline="-25000"/>
              <a:t>θ1</a:t>
            </a:r>
            <a:r>
              <a:rPr lang="en" sz="2400"/>
              <a:t>(Z)</a:t>
            </a:r>
            <a:endParaRPr sz="2400"/>
          </a:p>
        </p:txBody>
      </p:sp>
      <p:sp>
        <p:nvSpPr>
          <p:cNvPr id="417" name="Shape 417"/>
          <p:cNvSpPr txBox="1"/>
          <p:nvPr/>
        </p:nvSpPr>
        <p:spPr>
          <a:xfrm>
            <a:off x="5947167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Generated output</a:t>
            </a:r>
            <a:endParaRPr sz="2400"/>
          </a:p>
          <a:p>
            <a:pPr algn="ctr"/>
            <a:r>
              <a:rPr lang="en" sz="2400"/>
              <a:t>(X)</a:t>
            </a:r>
            <a:endParaRPr sz="2400"/>
          </a:p>
        </p:txBody>
      </p:sp>
      <p:cxnSp>
        <p:nvCxnSpPr>
          <p:cNvPr id="418" name="Shape 418"/>
          <p:cNvCxnSpPr>
            <a:stCxn id="415" idx="3"/>
            <a:endCxn id="416" idx="1"/>
          </p:cNvCxnSpPr>
          <p:nvPr/>
        </p:nvCxnSpPr>
        <p:spPr>
          <a:xfrm>
            <a:off x="1617900" y="1115933"/>
            <a:ext cx="15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9" name="Shape 419"/>
          <p:cNvCxnSpPr>
            <a:stCxn id="416" idx="3"/>
            <a:endCxn id="417" idx="1"/>
          </p:cNvCxnSpPr>
          <p:nvPr/>
        </p:nvCxnSpPr>
        <p:spPr>
          <a:xfrm>
            <a:off x="4874233" y="1115933"/>
            <a:ext cx="10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20" name="Shape 420"/>
          <p:cNvSpPr txBox="1"/>
          <p:nvPr/>
        </p:nvSpPr>
        <p:spPr>
          <a:xfrm>
            <a:off x="8714500" y="1505100"/>
            <a:ext cx="1694400" cy="1777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Discriminative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5947167" y="25047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Ground Truth</a:t>
            </a:r>
            <a:endParaRPr sz="2400"/>
          </a:p>
          <a:p>
            <a:pPr algn="ctr"/>
            <a:r>
              <a:rPr lang="en" sz="2400"/>
              <a:t>(X*)</a:t>
            </a:r>
            <a:endParaRPr sz="2400"/>
          </a:p>
        </p:txBody>
      </p:sp>
      <p:cxnSp>
        <p:nvCxnSpPr>
          <p:cNvPr id="422" name="Shape 422"/>
          <p:cNvCxnSpPr>
            <a:stCxn id="421" idx="3"/>
            <a:endCxn id="420" idx="1"/>
          </p:cNvCxnSpPr>
          <p:nvPr/>
        </p:nvCxnSpPr>
        <p:spPr>
          <a:xfrm rot="10800000" flipH="1">
            <a:off x="7641567" y="2393733"/>
            <a:ext cx="1072800" cy="9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Shape 423"/>
          <p:cNvCxnSpPr>
            <a:stCxn id="420" idx="3"/>
          </p:cNvCxnSpPr>
          <p:nvPr/>
        </p:nvCxnSpPr>
        <p:spPr>
          <a:xfrm>
            <a:off x="10408900" y="2393700"/>
            <a:ext cx="4528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Shape 424"/>
          <p:cNvSpPr txBox="1"/>
          <p:nvPr/>
        </p:nvSpPr>
        <p:spPr>
          <a:xfrm>
            <a:off x="10924433" y="1763333"/>
            <a:ext cx="1005600" cy="1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FF0000"/>
                </a:solidFill>
              </a:rPr>
              <a:t>Is this a real Image?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165300" y="4615067"/>
            <a:ext cx="11888800" cy="2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Generator Objective: Maximize Log(D</a:t>
            </a:r>
            <a:r>
              <a:rPr lang="en" sz="2400" baseline="-25000"/>
              <a:t>θ2</a:t>
            </a:r>
            <a:r>
              <a:rPr lang="en" sz="2400"/>
              <a:t>(G</a:t>
            </a:r>
            <a:r>
              <a:rPr lang="en" sz="2400" baseline="-25000"/>
              <a:t>θ1</a:t>
            </a:r>
            <a:r>
              <a:rPr lang="en" sz="2400"/>
              <a:t>(Z))) →</a:t>
            </a:r>
            <a:r>
              <a:rPr lang="en" sz="2400" i="1"/>
              <a:t> {or rather minimize the negative of this}</a:t>
            </a:r>
            <a:endParaRPr sz="2400" i="1"/>
          </a:p>
          <a:p>
            <a:r>
              <a:rPr lang="en" sz="2400">
                <a:solidFill>
                  <a:srgbClr val="FF0000"/>
                </a:solidFill>
              </a:rPr>
              <a:t>Discriminator Objective: Maximize Log(D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(X))</a:t>
            </a:r>
            <a:r>
              <a:rPr lang="en" sz="2400" baseline="-25000">
                <a:solidFill>
                  <a:srgbClr val="FF0000"/>
                </a:solidFill>
              </a:rPr>
              <a:t>{x ~ real} </a:t>
            </a:r>
            <a:r>
              <a:rPr lang="en" sz="2400">
                <a:solidFill>
                  <a:srgbClr val="FF0000"/>
                </a:solidFill>
              </a:rPr>
              <a:t> + Log (1 - 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(Z)))</a:t>
            </a:r>
            <a:r>
              <a:rPr lang="en" sz="2400" baseline="-25000">
                <a:solidFill>
                  <a:srgbClr val="FF0000"/>
                </a:solidFill>
              </a:rPr>
              <a:t>{z ~ noise}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58057" y="229274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Razavian</a:t>
            </a:r>
            <a:r>
              <a:rPr lang="en-US" dirty="0" smtClean="0"/>
              <a:t>, Deep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6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324700" y="468533"/>
            <a:ext cx="1293200" cy="129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Random Noise</a:t>
            </a:r>
            <a:endParaRPr sz="2400"/>
          </a:p>
          <a:p>
            <a:pPr algn="ctr"/>
            <a:r>
              <a:rPr lang="en" sz="2400"/>
              <a:t>(Z)</a:t>
            </a:r>
            <a:endParaRPr sz="2400"/>
          </a:p>
        </p:txBody>
      </p:sp>
      <p:sp>
        <p:nvSpPr>
          <p:cNvPr id="431" name="Shape 431"/>
          <p:cNvSpPr txBox="1"/>
          <p:nvPr/>
        </p:nvSpPr>
        <p:spPr>
          <a:xfrm>
            <a:off x="3179833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Generator Network </a:t>
            </a:r>
            <a:endParaRPr sz="2400"/>
          </a:p>
          <a:p>
            <a:pPr algn="ctr"/>
            <a:r>
              <a:rPr lang="en" sz="2400"/>
              <a:t>G</a:t>
            </a:r>
            <a:r>
              <a:rPr lang="en" sz="2400" baseline="-25000"/>
              <a:t>θ1</a:t>
            </a:r>
            <a:r>
              <a:rPr lang="en" sz="2400"/>
              <a:t>(Z)</a:t>
            </a:r>
            <a:endParaRPr sz="2400"/>
          </a:p>
        </p:txBody>
      </p:sp>
      <p:sp>
        <p:nvSpPr>
          <p:cNvPr id="432" name="Shape 432"/>
          <p:cNvSpPr txBox="1"/>
          <p:nvPr/>
        </p:nvSpPr>
        <p:spPr>
          <a:xfrm>
            <a:off x="5947167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Generated output</a:t>
            </a:r>
            <a:endParaRPr sz="2400"/>
          </a:p>
          <a:p>
            <a:pPr algn="ctr"/>
            <a:r>
              <a:rPr lang="en" sz="2400"/>
              <a:t>(X)</a:t>
            </a:r>
            <a:endParaRPr sz="2400"/>
          </a:p>
        </p:txBody>
      </p:sp>
      <p:cxnSp>
        <p:nvCxnSpPr>
          <p:cNvPr id="433" name="Shape 433"/>
          <p:cNvCxnSpPr>
            <a:stCxn id="430" idx="3"/>
            <a:endCxn id="431" idx="1"/>
          </p:cNvCxnSpPr>
          <p:nvPr/>
        </p:nvCxnSpPr>
        <p:spPr>
          <a:xfrm>
            <a:off x="1617900" y="1115933"/>
            <a:ext cx="15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4" name="Shape 434"/>
          <p:cNvCxnSpPr>
            <a:stCxn id="431" idx="3"/>
            <a:endCxn id="432" idx="1"/>
          </p:cNvCxnSpPr>
          <p:nvPr/>
        </p:nvCxnSpPr>
        <p:spPr>
          <a:xfrm>
            <a:off x="4874233" y="1115933"/>
            <a:ext cx="10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35" name="Shape 435"/>
          <p:cNvSpPr txBox="1"/>
          <p:nvPr/>
        </p:nvSpPr>
        <p:spPr>
          <a:xfrm>
            <a:off x="8714500" y="1505100"/>
            <a:ext cx="1694400" cy="1777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Discriminative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36" name="Shape 436"/>
          <p:cNvSpPr txBox="1"/>
          <p:nvPr/>
        </p:nvSpPr>
        <p:spPr>
          <a:xfrm>
            <a:off x="5947167" y="25047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Ground Truth</a:t>
            </a:r>
            <a:endParaRPr sz="2400"/>
          </a:p>
          <a:p>
            <a:pPr algn="ctr"/>
            <a:r>
              <a:rPr lang="en" sz="2400"/>
              <a:t>(X*)</a:t>
            </a:r>
            <a:endParaRPr sz="2400"/>
          </a:p>
        </p:txBody>
      </p:sp>
      <p:cxnSp>
        <p:nvCxnSpPr>
          <p:cNvPr id="437" name="Shape 437"/>
          <p:cNvCxnSpPr>
            <a:stCxn id="436" idx="3"/>
            <a:endCxn id="435" idx="1"/>
          </p:cNvCxnSpPr>
          <p:nvPr/>
        </p:nvCxnSpPr>
        <p:spPr>
          <a:xfrm rot="10800000" flipH="1">
            <a:off x="7641567" y="2393733"/>
            <a:ext cx="1072800" cy="9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Shape 438"/>
          <p:cNvCxnSpPr>
            <a:stCxn id="435" idx="3"/>
          </p:cNvCxnSpPr>
          <p:nvPr/>
        </p:nvCxnSpPr>
        <p:spPr>
          <a:xfrm>
            <a:off x="10408900" y="2393700"/>
            <a:ext cx="4528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Shape 439"/>
          <p:cNvSpPr txBox="1"/>
          <p:nvPr/>
        </p:nvSpPr>
        <p:spPr>
          <a:xfrm>
            <a:off x="10924433" y="1763333"/>
            <a:ext cx="1005600" cy="1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FF0000"/>
                </a:solidFill>
              </a:rPr>
              <a:t>Is this a real Image?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440" name="Shape 440"/>
          <p:cNvSpPr txBox="1"/>
          <p:nvPr/>
        </p:nvSpPr>
        <p:spPr>
          <a:xfrm>
            <a:off x="165300" y="4615067"/>
            <a:ext cx="11888800" cy="2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Generator Objective: Maximize Log(D</a:t>
            </a:r>
            <a:r>
              <a:rPr lang="en" sz="2400" baseline="-25000"/>
              <a:t>θ2</a:t>
            </a:r>
            <a:r>
              <a:rPr lang="en" sz="2400"/>
              <a:t>(G</a:t>
            </a:r>
            <a:r>
              <a:rPr lang="en" sz="2400" baseline="-25000"/>
              <a:t>θ1</a:t>
            </a:r>
            <a:r>
              <a:rPr lang="en" sz="2400"/>
              <a:t>(Z))) →</a:t>
            </a:r>
            <a:r>
              <a:rPr lang="en" sz="2400" i="1"/>
              <a:t> {or rather minimize the negative of this}</a:t>
            </a:r>
            <a:endParaRPr sz="2400" i="1"/>
          </a:p>
          <a:p>
            <a:r>
              <a:rPr lang="en" sz="2400">
                <a:solidFill>
                  <a:srgbClr val="FF0000"/>
                </a:solidFill>
              </a:rPr>
              <a:t>Discriminator Objective: Maximize Log(D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(X))</a:t>
            </a:r>
            <a:r>
              <a:rPr lang="en" sz="2400" baseline="-25000">
                <a:solidFill>
                  <a:srgbClr val="FF0000"/>
                </a:solidFill>
              </a:rPr>
              <a:t>{x ~ real} </a:t>
            </a:r>
            <a:r>
              <a:rPr lang="en" sz="2400">
                <a:solidFill>
                  <a:srgbClr val="FF0000"/>
                </a:solidFill>
              </a:rPr>
              <a:t> + Log (1 - 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(Z)))</a:t>
            </a:r>
            <a:r>
              <a:rPr lang="en" sz="2400" baseline="-25000">
                <a:solidFill>
                  <a:srgbClr val="FF0000"/>
                </a:solidFill>
              </a:rPr>
              <a:t>{z ~ noise}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9285233" y="0"/>
            <a:ext cx="2094000" cy="1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Only update this network’s parameters</a:t>
            </a:r>
            <a:endParaRPr sz="2400"/>
          </a:p>
        </p:txBody>
      </p:sp>
      <p:cxnSp>
        <p:nvCxnSpPr>
          <p:cNvPr id="442" name="Shape 442"/>
          <p:cNvCxnSpPr/>
          <p:nvPr/>
        </p:nvCxnSpPr>
        <p:spPr>
          <a:xfrm flipH="1">
            <a:off x="9794767" y="1074533"/>
            <a:ext cx="206800" cy="6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7363117" y="4826267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Razavian</a:t>
            </a:r>
            <a:r>
              <a:rPr lang="en-US" dirty="0" smtClean="0"/>
              <a:t>, Deep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324700" y="468533"/>
            <a:ext cx="1293200" cy="129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Random Noise</a:t>
            </a:r>
            <a:endParaRPr sz="2400"/>
          </a:p>
          <a:p>
            <a:pPr algn="ctr"/>
            <a:r>
              <a:rPr lang="en" sz="2400"/>
              <a:t>(Z)</a:t>
            </a:r>
            <a:endParaRPr sz="2400"/>
          </a:p>
        </p:txBody>
      </p:sp>
      <p:sp>
        <p:nvSpPr>
          <p:cNvPr id="448" name="Shape 448"/>
          <p:cNvSpPr txBox="1"/>
          <p:nvPr/>
        </p:nvSpPr>
        <p:spPr>
          <a:xfrm>
            <a:off x="3179833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Generator Network </a:t>
            </a:r>
            <a:endParaRPr sz="2400"/>
          </a:p>
          <a:p>
            <a:pPr algn="ctr"/>
            <a:r>
              <a:rPr lang="en" sz="2400"/>
              <a:t>G</a:t>
            </a:r>
            <a:r>
              <a:rPr lang="en" sz="2400" baseline="-25000"/>
              <a:t>θ1</a:t>
            </a:r>
            <a:r>
              <a:rPr lang="en" sz="2400"/>
              <a:t>(Z)</a:t>
            </a:r>
            <a:endParaRPr sz="2400"/>
          </a:p>
        </p:txBody>
      </p:sp>
      <p:sp>
        <p:nvSpPr>
          <p:cNvPr id="449" name="Shape 449"/>
          <p:cNvSpPr txBox="1"/>
          <p:nvPr/>
        </p:nvSpPr>
        <p:spPr>
          <a:xfrm>
            <a:off x="5947167" y="2273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Generated output</a:t>
            </a:r>
            <a:endParaRPr sz="2400"/>
          </a:p>
          <a:p>
            <a:pPr algn="ctr"/>
            <a:r>
              <a:rPr lang="en" sz="2400"/>
              <a:t>(X)</a:t>
            </a:r>
            <a:endParaRPr sz="2400"/>
          </a:p>
        </p:txBody>
      </p:sp>
      <p:cxnSp>
        <p:nvCxnSpPr>
          <p:cNvPr id="450" name="Shape 450"/>
          <p:cNvCxnSpPr>
            <a:stCxn id="447" idx="3"/>
            <a:endCxn id="448" idx="1"/>
          </p:cNvCxnSpPr>
          <p:nvPr/>
        </p:nvCxnSpPr>
        <p:spPr>
          <a:xfrm>
            <a:off x="1617900" y="1115933"/>
            <a:ext cx="156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1" name="Shape 451"/>
          <p:cNvCxnSpPr>
            <a:stCxn id="448" idx="3"/>
            <a:endCxn id="449" idx="1"/>
          </p:cNvCxnSpPr>
          <p:nvPr/>
        </p:nvCxnSpPr>
        <p:spPr>
          <a:xfrm>
            <a:off x="4874233" y="1115933"/>
            <a:ext cx="107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2" name="Shape 452"/>
          <p:cNvSpPr txBox="1"/>
          <p:nvPr/>
        </p:nvSpPr>
        <p:spPr>
          <a:xfrm>
            <a:off x="8714500" y="1505100"/>
            <a:ext cx="1694400" cy="17772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0000"/>
                </a:solidFill>
              </a:rPr>
              <a:t>Discriminative Network </a:t>
            </a:r>
            <a:endParaRPr sz="2400">
              <a:solidFill>
                <a:srgbClr val="FF0000"/>
              </a:solidFill>
            </a:endParaRPr>
          </a:p>
          <a:p>
            <a:pPr algn="ctr"/>
            <a:r>
              <a:rPr lang="en" sz="2400">
                <a:solidFill>
                  <a:srgbClr val="FF0000"/>
                </a:solidFill>
              </a:rPr>
              <a:t>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53" name="Shape 453"/>
          <p:cNvSpPr txBox="1"/>
          <p:nvPr/>
        </p:nvSpPr>
        <p:spPr>
          <a:xfrm>
            <a:off x="5947167" y="2504733"/>
            <a:ext cx="1694400" cy="177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Ground Truth</a:t>
            </a:r>
            <a:endParaRPr sz="2400"/>
          </a:p>
          <a:p>
            <a:pPr algn="ctr"/>
            <a:r>
              <a:rPr lang="en" sz="2400"/>
              <a:t>(X*)</a:t>
            </a:r>
            <a:endParaRPr sz="2400"/>
          </a:p>
        </p:txBody>
      </p:sp>
      <p:cxnSp>
        <p:nvCxnSpPr>
          <p:cNvPr id="454" name="Shape 454"/>
          <p:cNvCxnSpPr>
            <a:stCxn id="449" idx="3"/>
            <a:endCxn id="452" idx="1"/>
          </p:cNvCxnSpPr>
          <p:nvPr/>
        </p:nvCxnSpPr>
        <p:spPr>
          <a:xfrm>
            <a:off x="7641567" y="1115933"/>
            <a:ext cx="1072800" cy="127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Shape 455"/>
          <p:cNvCxnSpPr>
            <a:stCxn id="452" idx="3"/>
          </p:cNvCxnSpPr>
          <p:nvPr/>
        </p:nvCxnSpPr>
        <p:spPr>
          <a:xfrm>
            <a:off x="10408900" y="2393700"/>
            <a:ext cx="452800" cy="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6" name="Shape 456"/>
          <p:cNvSpPr txBox="1"/>
          <p:nvPr/>
        </p:nvSpPr>
        <p:spPr>
          <a:xfrm>
            <a:off x="10924433" y="1763333"/>
            <a:ext cx="1005600" cy="1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FF0000"/>
                </a:solidFill>
              </a:rPr>
              <a:t>Is this a real Image?</a:t>
            </a:r>
            <a:endParaRPr sz="1600" b="1">
              <a:solidFill>
                <a:srgbClr val="FF0000"/>
              </a:solidFill>
            </a:endParaRPr>
          </a:p>
        </p:txBody>
      </p:sp>
      <p:sp>
        <p:nvSpPr>
          <p:cNvPr id="457" name="Shape 457"/>
          <p:cNvSpPr txBox="1"/>
          <p:nvPr/>
        </p:nvSpPr>
        <p:spPr>
          <a:xfrm>
            <a:off x="165300" y="4615067"/>
            <a:ext cx="11888800" cy="2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/>
              <a:t>Generator Objective: Maximize Log(D</a:t>
            </a:r>
            <a:r>
              <a:rPr lang="en" sz="2400" baseline="-25000"/>
              <a:t>θ2</a:t>
            </a:r>
            <a:r>
              <a:rPr lang="en" sz="2400"/>
              <a:t>(G</a:t>
            </a:r>
            <a:r>
              <a:rPr lang="en" sz="2400" baseline="-25000"/>
              <a:t>θ1</a:t>
            </a:r>
            <a:r>
              <a:rPr lang="en" sz="2400"/>
              <a:t>(Z))) →</a:t>
            </a:r>
            <a:r>
              <a:rPr lang="en" sz="2400" i="1"/>
              <a:t> {or rather minimize the negative of this}</a:t>
            </a:r>
            <a:endParaRPr sz="2400" i="1"/>
          </a:p>
          <a:p>
            <a:r>
              <a:rPr lang="en" sz="2400">
                <a:solidFill>
                  <a:srgbClr val="FF0000"/>
                </a:solidFill>
              </a:rPr>
              <a:t>Discriminator Objective: Maximize Log(D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(X))</a:t>
            </a:r>
            <a:r>
              <a:rPr lang="en" sz="2400" baseline="-25000">
                <a:solidFill>
                  <a:srgbClr val="FF0000"/>
                </a:solidFill>
              </a:rPr>
              <a:t>{x ~ real} </a:t>
            </a:r>
            <a:r>
              <a:rPr lang="en" sz="2400">
                <a:solidFill>
                  <a:srgbClr val="FF0000"/>
                </a:solidFill>
              </a:rPr>
              <a:t> + Log (1 - D</a:t>
            </a:r>
            <a:r>
              <a:rPr lang="en" sz="2400" baseline="-25000">
                <a:solidFill>
                  <a:srgbClr val="FF0000"/>
                </a:solidFill>
              </a:rPr>
              <a:t>θ2</a:t>
            </a:r>
            <a:r>
              <a:rPr lang="en" sz="2400">
                <a:solidFill>
                  <a:srgbClr val="FF0000"/>
                </a:solidFill>
              </a:rPr>
              <a:t>(G</a:t>
            </a:r>
            <a:r>
              <a:rPr lang="en" sz="2400" baseline="-25000">
                <a:solidFill>
                  <a:srgbClr val="FF0000"/>
                </a:solidFill>
              </a:rPr>
              <a:t>θ1</a:t>
            </a:r>
            <a:r>
              <a:rPr lang="en" sz="2400">
                <a:solidFill>
                  <a:srgbClr val="FF0000"/>
                </a:solidFill>
              </a:rPr>
              <a:t>(Z)))</a:t>
            </a:r>
            <a:r>
              <a:rPr lang="en" sz="2400" baseline="-25000">
                <a:solidFill>
                  <a:srgbClr val="FF0000"/>
                </a:solidFill>
              </a:rPr>
              <a:t>{z ~ noise}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9285233" y="0"/>
            <a:ext cx="2094000" cy="1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Only update this network’s parameters</a:t>
            </a:r>
            <a:endParaRPr sz="2400"/>
          </a:p>
        </p:txBody>
      </p:sp>
      <p:cxnSp>
        <p:nvCxnSpPr>
          <p:cNvPr id="459" name="Shape 459"/>
          <p:cNvCxnSpPr/>
          <p:nvPr/>
        </p:nvCxnSpPr>
        <p:spPr>
          <a:xfrm flipH="1">
            <a:off x="9794767" y="1074533"/>
            <a:ext cx="206800" cy="60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7596184" y="4819401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Razavian</a:t>
            </a:r>
            <a:r>
              <a:rPr lang="en-US" dirty="0" smtClean="0"/>
              <a:t>, Deep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5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5696" y="431118"/>
            <a:ext cx="113080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u="none" strike="noStrike" dirty="0" smtClean="0">
                <a:solidFill>
                  <a:srgbClr val="333333"/>
                </a:solidFill>
                <a:effectLst/>
              </a:rPr>
              <a:t>Conditional GAN</a:t>
            </a:r>
            <a:r>
              <a:rPr lang="en-US" b="0" i="0" u="none" strike="noStrike" dirty="0" smtClean="0">
                <a:solidFill>
                  <a:srgbClr val="333333"/>
                </a:solidFill>
                <a:effectLst/>
              </a:rPr>
              <a:t> (</a:t>
            </a:r>
            <a:r>
              <a:rPr lang="en-US" b="1" i="0" u="none" strike="noStrike" dirty="0" smtClean="0">
                <a:solidFill>
                  <a:srgbClr val="333333"/>
                </a:solidFill>
                <a:effectLst/>
              </a:rPr>
              <a:t>CGAN</a:t>
            </a:r>
            <a:r>
              <a:rPr lang="en-US" b="0" i="0" u="none" strike="noStrike" dirty="0" smtClean="0">
                <a:solidFill>
                  <a:srgbClr val="333333"/>
                </a:solidFill>
                <a:effectLst/>
              </a:rPr>
              <a:t>): the generator learns to generate a fake sample with a specific condition or characteristics (such as a label associated with an image or more detailed tag) rather than a generic sample from unknown noise distribution.</a:t>
            </a:r>
            <a:endParaRPr lang="en-US" dirty="0">
              <a:solidFill>
                <a:srgbClr val="333333"/>
              </a:solidFill>
            </a:endParaRPr>
          </a:p>
          <a:p>
            <a:r>
              <a:rPr lang="en-US" b="1" dirty="0" smtClean="0">
                <a:solidFill>
                  <a:srgbClr val="333333"/>
                </a:solidFill>
              </a:rPr>
              <a:t>Invertible </a:t>
            </a:r>
            <a:r>
              <a:rPr lang="en-US" b="1" i="0" u="none" strike="noStrike" dirty="0" smtClean="0">
                <a:solidFill>
                  <a:srgbClr val="333333"/>
                </a:solidFill>
                <a:effectLst/>
              </a:rPr>
              <a:t>Conditional GAN</a:t>
            </a:r>
            <a:r>
              <a:rPr lang="en-US" b="0" i="0" u="none" strike="noStrike" dirty="0" smtClean="0">
                <a:solidFill>
                  <a:srgbClr val="333333"/>
                </a:solidFill>
                <a:effectLst/>
              </a:rPr>
              <a:t> (</a:t>
            </a:r>
            <a:r>
              <a:rPr lang="en-US" b="1" i="0" u="none" strike="noStrike" dirty="0" smtClean="0">
                <a:solidFill>
                  <a:srgbClr val="333333"/>
                </a:solidFill>
                <a:effectLst/>
              </a:rPr>
              <a:t>ICGAN</a:t>
            </a:r>
            <a:r>
              <a:rPr lang="en-US" b="0" i="0" u="none" strike="noStrike" dirty="0" smtClean="0">
                <a:solidFill>
                  <a:srgbClr val="333333"/>
                </a:solidFill>
                <a:effectLst/>
              </a:rPr>
              <a:t>)</a:t>
            </a:r>
          </a:p>
          <a:p>
            <a:r>
              <a:rPr lang="en" b="1" dirty="0" smtClean="0"/>
              <a:t>Cycle GAN</a:t>
            </a:r>
            <a:r>
              <a:rPr lang="en-US" b="1" dirty="0" smtClean="0"/>
              <a:t>: </a:t>
            </a:r>
            <a:r>
              <a:rPr lang="en-US" dirty="0" smtClean="0"/>
              <a:t>Image to image translation. Unpaired training data.</a:t>
            </a:r>
          </a:p>
          <a:p>
            <a:r>
              <a:rPr lang="en" b="1" dirty="0" smtClean="0"/>
              <a:t>Class conditional Cycle GAN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5696" y="0"/>
            <a:ext cx="239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</a:t>
            </a:r>
            <a:r>
              <a:rPr lang="en-US" sz="2800" b="1" dirty="0" smtClean="0"/>
              <a:t>lavors of GAN</a:t>
            </a:r>
            <a:endParaRPr lang="en-US" sz="2800" b="1" dirty="0"/>
          </a:p>
        </p:txBody>
      </p:sp>
      <p:pic>
        <p:nvPicPr>
          <p:cNvPr id="6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890" y="4146792"/>
            <a:ext cx="6992110" cy="2585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38"/>
          <p:cNvPicPr preferRelativeResize="0"/>
          <p:nvPr/>
        </p:nvPicPr>
        <p:blipFill rotWithShape="1">
          <a:blip r:embed="rId4">
            <a:alphaModFix/>
          </a:blip>
          <a:srcRect l="8813" t="5914" r="5687"/>
          <a:stretch/>
        </p:blipFill>
        <p:spPr>
          <a:xfrm>
            <a:off x="6992110" y="1287782"/>
            <a:ext cx="5199890" cy="265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5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168" y="2254222"/>
            <a:ext cx="4928722" cy="4335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98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862"/>
            <a:ext cx="10515600" cy="34533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969" y="3829310"/>
            <a:ext cx="8326061" cy="247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4" y="297449"/>
            <a:ext cx="5772680" cy="55897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52" y="0"/>
            <a:ext cx="5372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4973" y="106201"/>
            <a:ext cx="6660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kern="0" dirty="0" smtClean="0">
                <a:latin typeface="Century Gothic" panose="020B0502020202020204" pitchFamily="34" charset="0"/>
              </a:rPr>
              <a:t>General </a:t>
            </a:r>
            <a:r>
              <a:rPr lang="en-US" sz="2800" kern="0" smtClean="0">
                <a:latin typeface="Century Gothic" panose="020B0502020202020204" pitchFamily="34" charset="0"/>
              </a:rPr>
              <a:t>Neural Network Architecture</a:t>
            </a:r>
            <a:endParaRPr lang="en-US" sz="2800" kern="0" dirty="0">
              <a:latin typeface="Century Gothic" panose="020B0502020202020204" pitchFamily="34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1271589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lnSpc>
                <a:spcPct val="101000"/>
              </a:lnSpc>
              <a:spcBef>
                <a:spcPts val="700"/>
              </a:spcBef>
              <a:buClr>
                <a:srgbClr val="DD8047"/>
              </a:buClr>
              <a:buSzPct val="60000"/>
              <a:buFont typeface="Wingdings" pitchFamily="2" charset="2"/>
              <a:buChar char="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9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1pPr>
            <a:lvl2pPr marL="742950" indent="-285750" eaLnBrk="0" hangingPunct="0">
              <a:lnSpc>
                <a:spcPct val="101000"/>
              </a:lnSpc>
              <a:spcBef>
                <a:spcPts val="550"/>
              </a:spcBef>
              <a:buClr>
                <a:srgbClr val="94B6D2"/>
              </a:buClr>
              <a:buSzPct val="70000"/>
              <a:buFont typeface="Wingdings 2" pitchFamily="18" charset="2"/>
              <a:buChar char="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2pPr>
            <a:lvl3pPr marL="1143000" indent="-228600" eaLnBrk="0" hangingPunct="0">
              <a:lnSpc>
                <a:spcPct val="101000"/>
              </a:lnSpc>
              <a:spcBef>
                <a:spcPts val="500"/>
              </a:spcBef>
              <a:buClr>
                <a:srgbClr val="DD8047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3pPr>
            <a:lvl4pPr marL="16002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4pPr>
            <a:lvl5pPr marL="20574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5pPr>
            <a:lvl6pPr marL="25146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6pPr>
            <a:lvl7pPr marL="29718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7pPr>
            <a:lvl8pPr marL="34290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8pPr>
            <a:lvl9pPr marL="38862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itchFamily="18" charset="0"/>
              <a:buNone/>
            </a:pPr>
            <a:fld id="{4C81434B-CE4F-455D-8DC5-CAC6C8A943D1}" type="slidenum">
              <a:rPr lang="en-GB" altLang="en-US" sz="1200" b="1">
                <a:solidFill>
                  <a:srgbClr val="FFFFFF"/>
                </a:solidFill>
                <a:latin typeface="Times New Roman" pitchFamily="18" charset="0"/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  <a:buFont typeface="Times New Roman" pitchFamily="18" charset="0"/>
                <a:buNone/>
              </a:pPr>
              <a:t>2</a:t>
            </a:fld>
            <a:endParaRPr lang="en-GB" altLang="en-US" sz="1200" b="1">
              <a:solidFill>
                <a:srgbClr val="FFFFFF"/>
              </a:solidFill>
              <a:latin typeface="Times New Roman" pitchFamily="18" charset="0"/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4120180" y="2861264"/>
            <a:ext cx="3779365" cy="3558068"/>
            <a:chOff x="2429756" y="3089864"/>
            <a:chExt cx="3779365" cy="3558068"/>
          </a:xfrm>
        </p:grpSpPr>
        <p:grpSp>
          <p:nvGrpSpPr>
            <p:cNvPr id="24" name="Group 23"/>
            <p:cNvGrpSpPr/>
            <p:nvPr/>
          </p:nvGrpSpPr>
          <p:grpSpPr>
            <a:xfrm>
              <a:off x="5751921" y="4116856"/>
              <a:ext cx="457200" cy="1504084"/>
              <a:chOff x="5308860" y="3660440"/>
              <a:chExt cx="457200" cy="150408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5308860" y="3660440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308860" y="4183882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08860" y="4707324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181573" y="3089864"/>
              <a:ext cx="457200" cy="3558068"/>
              <a:chOff x="3738512" y="2543107"/>
              <a:chExt cx="457200" cy="3558068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738512" y="3576729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738512" y="4093540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738512" y="4610351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738512" y="5127162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38512" y="5643975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738512" y="2543107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738512" y="3059918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2429756" y="3865081"/>
              <a:ext cx="457200" cy="2007635"/>
              <a:chOff x="1986695" y="4104536"/>
              <a:chExt cx="457200" cy="2007635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986695" y="4104536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986695" y="4621347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86695" y="5138158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86695" y="5654971"/>
                <a:ext cx="457200" cy="4572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Connector 25"/>
            <p:cNvCxnSpPr>
              <a:stCxn id="18" idx="6"/>
              <a:endCxn id="15" idx="2"/>
            </p:cNvCxnSpPr>
            <p:nvPr/>
          </p:nvCxnSpPr>
          <p:spPr>
            <a:xfrm flipV="1">
              <a:off x="2886956" y="3318464"/>
              <a:ext cx="1294617" cy="7752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6"/>
              <a:endCxn id="16" idx="2"/>
            </p:cNvCxnSpPr>
            <p:nvPr/>
          </p:nvCxnSpPr>
          <p:spPr>
            <a:xfrm flipV="1">
              <a:off x="2886956" y="3835275"/>
              <a:ext cx="1294617" cy="2584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6"/>
              <a:endCxn id="3" idx="2"/>
            </p:cNvCxnSpPr>
            <p:nvPr/>
          </p:nvCxnSpPr>
          <p:spPr>
            <a:xfrm>
              <a:off x="2886956" y="4093681"/>
              <a:ext cx="1294617" cy="2584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8" idx="6"/>
              <a:endCxn id="7" idx="2"/>
            </p:cNvCxnSpPr>
            <p:nvPr/>
          </p:nvCxnSpPr>
          <p:spPr>
            <a:xfrm>
              <a:off x="2886956" y="4093681"/>
              <a:ext cx="1294617" cy="775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8" idx="6"/>
              <a:endCxn id="8" idx="2"/>
            </p:cNvCxnSpPr>
            <p:nvPr/>
          </p:nvCxnSpPr>
          <p:spPr>
            <a:xfrm>
              <a:off x="2886956" y="4093681"/>
              <a:ext cx="1294617" cy="12920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8" idx="6"/>
              <a:endCxn id="9" idx="2"/>
            </p:cNvCxnSpPr>
            <p:nvPr/>
          </p:nvCxnSpPr>
          <p:spPr>
            <a:xfrm>
              <a:off x="2886956" y="4093681"/>
              <a:ext cx="1294617" cy="1808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8" idx="6"/>
              <a:endCxn id="10" idx="2"/>
            </p:cNvCxnSpPr>
            <p:nvPr/>
          </p:nvCxnSpPr>
          <p:spPr>
            <a:xfrm>
              <a:off x="2886956" y="4093681"/>
              <a:ext cx="1294617" cy="23256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886956" y="3841743"/>
              <a:ext cx="1294617" cy="7752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886956" y="4358554"/>
              <a:ext cx="1294617" cy="2584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886956" y="4616960"/>
              <a:ext cx="1294617" cy="2584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886956" y="4616960"/>
              <a:ext cx="1294617" cy="775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886956" y="4616960"/>
              <a:ext cx="1294617" cy="12920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886956" y="4616960"/>
              <a:ext cx="1294617" cy="1808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  <a:endCxn id="15" idx="2"/>
            </p:cNvCxnSpPr>
            <p:nvPr/>
          </p:nvCxnSpPr>
          <p:spPr>
            <a:xfrm flipV="1">
              <a:off x="2886956" y="3318464"/>
              <a:ext cx="1294617" cy="1298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2879099" y="4347558"/>
              <a:ext cx="1294617" cy="7752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879099" y="4864369"/>
              <a:ext cx="1294617" cy="2584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879099" y="5122775"/>
              <a:ext cx="1294617" cy="2584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879099" y="5122775"/>
              <a:ext cx="1294617" cy="775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2879099" y="5122775"/>
              <a:ext cx="1294617" cy="12920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  <a:endCxn id="16" idx="2"/>
            </p:cNvCxnSpPr>
            <p:nvPr/>
          </p:nvCxnSpPr>
          <p:spPr>
            <a:xfrm flipV="1">
              <a:off x="2879099" y="3835275"/>
              <a:ext cx="1302474" cy="1287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  <a:endCxn id="15" idx="2"/>
            </p:cNvCxnSpPr>
            <p:nvPr/>
          </p:nvCxnSpPr>
          <p:spPr>
            <a:xfrm flipV="1">
              <a:off x="2879099" y="3318464"/>
              <a:ext cx="1302474" cy="1804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893700" y="4895056"/>
              <a:ext cx="1294617" cy="7752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893700" y="5411867"/>
              <a:ext cx="1294617" cy="2584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893700" y="5670273"/>
              <a:ext cx="1294617" cy="2584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2893700" y="5670273"/>
              <a:ext cx="1294617" cy="775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  <a:endCxn id="3" idx="2"/>
            </p:cNvCxnSpPr>
            <p:nvPr/>
          </p:nvCxnSpPr>
          <p:spPr>
            <a:xfrm flipV="1">
              <a:off x="2893700" y="4352086"/>
              <a:ext cx="1287873" cy="13181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  <a:endCxn id="16" idx="2"/>
            </p:cNvCxnSpPr>
            <p:nvPr/>
          </p:nvCxnSpPr>
          <p:spPr>
            <a:xfrm flipV="1">
              <a:off x="2893700" y="3835275"/>
              <a:ext cx="1287873" cy="18349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cxnSpLocks/>
              <a:endCxn id="15" idx="2"/>
            </p:cNvCxnSpPr>
            <p:nvPr/>
          </p:nvCxnSpPr>
          <p:spPr>
            <a:xfrm flipV="1">
              <a:off x="2893700" y="3318464"/>
              <a:ext cx="1287873" cy="2351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4638773" y="4345456"/>
              <a:ext cx="1113148" cy="10402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4638773" y="4868898"/>
              <a:ext cx="1113148" cy="516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4638773" y="5385708"/>
              <a:ext cx="1113148" cy="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  <a:endCxn id="14" idx="2"/>
            </p:cNvCxnSpPr>
            <p:nvPr/>
          </p:nvCxnSpPr>
          <p:spPr>
            <a:xfrm>
              <a:off x="4629248" y="4861833"/>
              <a:ext cx="1122673" cy="5305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cxnSpLocks/>
            </p:cNvCxnSpPr>
            <p:nvPr/>
          </p:nvCxnSpPr>
          <p:spPr>
            <a:xfrm flipV="1">
              <a:off x="4629248" y="4345023"/>
              <a:ext cx="1113148" cy="516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4629248" y="4861833"/>
              <a:ext cx="1113148" cy="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 flipV="1">
              <a:off x="4629248" y="4869331"/>
              <a:ext cx="1113148" cy="10402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 flipV="1">
              <a:off x="4629248" y="5392773"/>
              <a:ext cx="1113148" cy="5168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  <a:endCxn id="11" idx="2"/>
            </p:cNvCxnSpPr>
            <p:nvPr/>
          </p:nvCxnSpPr>
          <p:spPr>
            <a:xfrm flipV="1">
              <a:off x="4629248" y="4345456"/>
              <a:ext cx="1122673" cy="15641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 flipV="1">
              <a:off x="4638773" y="5383681"/>
              <a:ext cx="1113148" cy="10402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  <a:endCxn id="12" idx="2"/>
            </p:cNvCxnSpPr>
            <p:nvPr/>
          </p:nvCxnSpPr>
          <p:spPr>
            <a:xfrm flipV="1">
              <a:off x="4638773" y="4868898"/>
              <a:ext cx="1113148" cy="15550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  <a:endCxn id="11" idx="2"/>
            </p:cNvCxnSpPr>
            <p:nvPr/>
          </p:nvCxnSpPr>
          <p:spPr>
            <a:xfrm flipV="1">
              <a:off x="4638773" y="4345456"/>
              <a:ext cx="1113148" cy="20784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  <a:endCxn id="14" idx="2"/>
            </p:cNvCxnSpPr>
            <p:nvPr/>
          </p:nvCxnSpPr>
          <p:spPr>
            <a:xfrm>
              <a:off x="4657823" y="4347483"/>
              <a:ext cx="1094098" cy="10448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  <a:endCxn id="12" idx="2"/>
            </p:cNvCxnSpPr>
            <p:nvPr/>
          </p:nvCxnSpPr>
          <p:spPr>
            <a:xfrm>
              <a:off x="4657823" y="4347483"/>
              <a:ext cx="1094098" cy="5214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4657823" y="4347483"/>
              <a:ext cx="1113148" cy="6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cxnSpLocks/>
              <a:endCxn id="14" idx="2"/>
            </p:cNvCxnSpPr>
            <p:nvPr/>
          </p:nvCxnSpPr>
          <p:spPr>
            <a:xfrm>
              <a:off x="4648298" y="3861708"/>
              <a:ext cx="1103623" cy="1530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  <a:endCxn id="11" idx="2"/>
            </p:cNvCxnSpPr>
            <p:nvPr/>
          </p:nvCxnSpPr>
          <p:spPr>
            <a:xfrm>
              <a:off x="4648298" y="3861708"/>
              <a:ext cx="1103623" cy="483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cxnSpLocks/>
              <a:endCxn id="12" idx="2"/>
            </p:cNvCxnSpPr>
            <p:nvPr/>
          </p:nvCxnSpPr>
          <p:spPr>
            <a:xfrm>
              <a:off x="4648298" y="3861708"/>
              <a:ext cx="1103623" cy="10071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cxnSpLocks/>
              <a:endCxn id="14" idx="2"/>
            </p:cNvCxnSpPr>
            <p:nvPr/>
          </p:nvCxnSpPr>
          <p:spPr>
            <a:xfrm>
              <a:off x="4657823" y="3309258"/>
              <a:ext cx="1094098" cy="2083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cxnSpLocks/>
              <a:endCxn id="12" idx="2"/>
            </p:cNvCxnSpPr>
            <p:nvPr/>
          </p:nvCxnSpPr>
          <p:spPr>
            <a:xfrm>
              <a:off x="4657823" y="3309258"/>
              <a:ext cx="1094098" cy="15596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cxnSpLocks/>
              <a:endCxn id="11" idx="2"/>
            </p:cNvCxnSpPr>
            <p:nvPr/>
          </p:nvCxnSpPr>
          <p:spPr>
            <a:xfrm>
              <a:off x="4657823" y="3309258"/>
              <a:ext cx="1094098" cy="10361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5528453" y="6507300"/>
            <a:ext cx="1055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Hidden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158625" y="5984610"/>
            <a:ext cx="1024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15" name="Oval 114"/>
          <p:cNvSpPr/>
          <p:nvPr/>
        </p:nvSpPr>
        <p:spPr>
          <a:xfrm>
            <a:off x="5414796" y="1025472"/>
            <a:ext cx="1371600" cy="1371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cxnSpLocks/>
            <a:stCxn id="124" idx="3"/>
            <a:endCxn id="115" idx="2"/>
          </p:cNvCxnSpPr>
          <p:nvPr/>
        </p:nvCxnSpPr>
        <p:spPr>
          <a:xfrm flipV="1">
            <a:off x="4144458" y="1711272"/>
            <a:ext cx="1270339" cy="164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cxnSpLocks/>
            <a:stCxn id="123" idx="3"/>
          </p:cNvCxnSpPr>
          <p:nvPr/>
        </p:nvCxnSpPr>
        <p:spPr>
          <a:xfrm flipV="1">
            <a:off x="4144457" y="1720995"/>
            <a:ext cx="1260814" cy="6687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cxnSpLocks/>
            <a:stCxn id="125" idx="3"/>
          </p:cNvCxnSpPr>
          <p:nvPr/>
        </p:nvCxnSpPr>
        <p:spPr>
          <a:xfrm>
            <a:off x="4122015" y="1065763"/>
            <a:ext cx="1283256" cy="6239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938575" y="5984610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3674457" y="2158905"/>
            <a:ext cx="4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2400" i="1" baseline="-250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674457" y="1496918"/>
            <a:ext cx="4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674457" y="834930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130" name="Straight Connector 129"/>
          <p:cNvCxnSpPr>
            <a:cxnSpLocks/>
          </p:cNvCxnSpPr>
          <p:nvPr/>
        </p:nvCxnSpPr>
        <p:spPr>
          <a:xfrm flipV="1">
            <a:off x="6798519" y="1706071"/>
            <a:ext cx="2355006" cy="114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4217382" y="2187480"/>
            <a:ext cx="64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sz="2400" i="1" baseline="-250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17382" y="1268318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217383" y="758730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821685" y="937123"/>
                <a:ext cx="2155718" cy="682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685" y="937122"/>
                <a:ext cx="2155718" cy="682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TextBox 135"/>
          <p:cNvSpPr txBox="1"/>
          <p:nvPr/>
        </p:nvSpPr>
        <p:spPr>
          <a:xfrm>
            <a:off x="3757802" y="1996894"/>
            <a:ext cx="586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58057" y="229274"/>
            <a:ext cx="433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Fenyo</a:t>
            </a:r>
            <a:r>
              <a:rPr lang="en-US" dirty="0" smtClean="0"/>
              <a:t>, Machine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3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  <p:bldP spid="1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3" y="260891"/>
            <a:ext cx="11755403" cy="236957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39"/>
          <a:stretch/>
        </p:blipFill>
        <p:spPr>
          <a:xfrm>
            <a:off x="1544753" y="2630465"/>
            <a:ext cx="4031114" cy="4119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61" b="777"/>
          <a:stretch/>
        </p:blipFill>
        <p:spPr>
          <a:xfrm>
            <a:off x="5872828" y="2630465"/>
            <a:ext cx="4389012" cy="29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3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9759" y="137160"/>
            <a:ext cx="3703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kern="0" dirty="0">
                <a:latin typeface="Century Gothic" panose="020B0502020202020204" pitchFamily="34" charset="0"/>
              </a:rPr>
              <a:t>Activation Functions</a:t>
            </a:r>
            <a:endParaRPr lang="en-US" sz="2800" b="1" kern="0" dirty="0">
              <a:latin typeface="Century Gothic" pitchFamily="34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1271589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lnSpc>
                <a:spcPct val="101000"/>
              </a:lnSpc>
              <a:spcBef>
                <a:spcPts val="700"/>
              </a:spcBef>
              <a:buClr>
                <a:srgbClr val="DD8047"/>
              </a:buClr>
              <a:buSzPct val="60000"/>
              <a:buFont typeface="Wingdings" pitchFamily="2" charset="2"/>
              <a:buChar char="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9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1pPr>
            <a:lvl2pPr marL="742950" indent="-285750" eaLnBrk="0" hangingPunct="0">
              <a:lnSpc>
                <a:spcPct val="101000"/>
              </a:lnSpc>
              <a:spcBef>
                <a:spcPts val="550"/>
              </a:spcBef>
              <a:buClr>
                <a:srgbClr val="94B6D2"/>
              </a:buClr>
              <a:buSzPct val="70000"/>
              <a:buFont typeface="Wingdings 2" pitchFamily="18" charset="2"/>
              <a:buChar char="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2pPr>
            <a:lvl3pPr marL="1143000" indent="-228600" eaLnBrk="0" hangingPunct="0">
              <a:lnSpc>
                <a:spcPct val="101000"/>
              </a:lnSpc>
              <a:spcBef>
                <a:spcPts val="500"/>
              </a:spcBef>
              <a:buClr>
                <a:srgbClr val="DD8047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3pPr>
            <a:lvl4pPr marL="16002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4pPr>
            <a:lvl5pPr marL="20574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5pPr>
            <a:lvl6pPr marL="25146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6pPr>
            <a:lvl7pPr marL="29718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7pPr>
            <a:lvl8pPr marL="34290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8pPr>
            <a:lvl9pPr marL="38862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itchFamily="18" charset="0"/>
              <a:buNone/>
            </a:pPr>
            <a:fld id="{4C81434B-CE4F-455D-8DC5-CAC6C8A943D1}" type="slidenum">
              <a:rPr lang="en-GB" altLang="en-US" sz="1200" b="1">
                <a:solidFill>
                  <a:srgbClr val="FFFFFF"/>
                </a:solidFill>
                <a:latin typeface="Times New Roman" pitchFamily="18" charset="0"/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  <a:buFont typeface="Times New Roman" pitchFamily="18" charset="0"/>
                <a:buNone/>
              </a:pPr>
              <a:t>3</a:t>
            </a:fld>
            <a:endParaRPr lang="en-GB" altLang="en-US" sz="1200" b="1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89759" y="1576410"/>
            <a:ext cx="77083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Sigmoid: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Hyperbolic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tangent: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79269" y="1393825"/>
                <a:ext cx="3282420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269" y="1393825"/>
                <a:ext cx="3282420" cy="816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680" y="873107"/>
            <a:ext cx="1754517" cy="177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9255689" y="786427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688" y="786427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334606" y="2295456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605" y="2295456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24" y="2967432"/>
            <a:ext cx="1754517" cy="1778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247833" y="2880752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832" y="2880752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213625" y="4389781"/>
                <a:ext cx="5389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625" y="4389781"/>
                <a:ext cx="53893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479269" y="3365362"/>
                <a:ext cx="3531131" cy="12974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268" y="3365362"/>
                <a:ext cx="3531131" cy="12974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42919" y="5688397"/>
                <a:ext cx="328242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ReLU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919" y="5688396"/>
                <a:ext cx="328242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/>
          </p:cNvPicPr>
          <p:nvPr/>
        </p:nvPicPr>
        <p:blipFill rotWithShape="1">
          <a:blip r:embed="rId11"/>
          <a:srcRect l="11100" t="4950" r="3776" b="10779"/>
          <a:stretch/>
        </p:blipFill>
        <p:spPr>
          <a:xfrm>
            <a:off x="8478498" y="4968454"/>
            <a:ext cx="832104" cy="1466086"/>
          </a:xfrm>
          <a:prstGeom prst="rect">
            <a:avLst/>
          </a:prstGeom>
        </p:spPr>
      </p:pic>
      <p:pic>
        <p:nvPicPr>
          <p:cNvPr id="20" name="Picture 19"/>
          <p:cNvPicPr>
            <a:picLocks/>
          </p:cNvPicPr>
          <p:nvPr/>
        </p:nvPicPr>
        <p:blipFill rotWithShape="1">
          <a:blip r:embed="rId12"/>
          <a:srcRect l="11690" t="3742" r="6517" b="37434"/>
          <a:stretch/>
        </p:blipFill>
        <p:spPr>
          <a:xfrm>
            <a:off x="7658238" y="5522068"/>
            <a:ext cx="832104" cy="1194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334606" y="6249874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605" y="6249874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8721921" y="5200487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58057" y="229274"/>
            <a:ext cx="433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Fenyo</a:t>
            </a:r>
            <a:r>
              <a:rPr lang="en-US" dirty="0" smtClean="0"/>
              <a:t>, Machine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8704" y="70795"/>
            <a:ext cx="4575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kern="0" dirty="0">
                <a:latin typeface="Century Gothic" panose="020B0502020202020204" pitchFamily="34" charset="0"/>
              </a:rPr>
              <a:t>Faster Learning with </a:t>
            </a:r>
            <a:r>
              <a:rPr lang="en-US" sz="2800" kern="0" dirty="0" err="1">
                <a:latin typeface="Century Gothic" panose="020B0502020202020204" pitchFamily="34" charset="0"/>
              </a:rPr>
              <a:t>ReLU</a:t>
            </a:r>
            <a:endParaRPr lang="en-US" sz="2800" b="1" kern="0" dirty="0">
              <a:latin typeface="Century Gothic" pitchFamily="34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1460121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lnSpc>
                <a:spcPct val="101000"/>
              </a:lnSpc>
              <a:spcBef>
                <a:spcPts val="700"/>
              </a:spcBef>
              <a:buClr>
                <a:srgbClr val="DD8047"/>
              </a:buClr>
              <a:buSzPct val="60000"/>
              <a:buFont typeface="Wingdings" pitchFamily="2" charset="2"/>
              <a:buChar char="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9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1pPr>
            <a:lvl2pPr marL="742950" indent="-285750" eaLnBrk="0" hangingPunct="0">
              <a:lnSpc>
                <a:spcPct val="101000"/>
              </a:lnSpc>
              <a:spcBef>
                <a:spcPts val="550"/>
              </a:spcBef>
              <a:buClr>
                <a:srgbClr val="94B6D2"/>
              </a:buClr>
              <a:buSzPct val="70000"/>
              <a:buFont typeface="Wingdings 2" pitchFamily="18" charset="2"/>
              <a:buChar char="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2pPr>
            <a:lvl3pPr marL="1143000" indent="-228600" eaLnBrk="0" hangingPunct="0">
              <a:lnSpc>
                <a:spcPct val="101000"/>
              </a:lnSpc>
              <a:spcBef>
                <a:spcPts val="500"/>
              </a:spcBef>
              <a:buClr>
                <a:srgbClr val="DD8047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3pPr>
            <a:lvl4pPr marL="16002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4pPr>
            <a:lvl5pPr marL="20574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5pPr>
            <a:lvl6pPr marL="25146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6pPr>
            <a:lvl7pPr marL="29718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7pPr>
            <a:lvl8pPr marL="34290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8pPr>
            <a:lvl9pPr marL="38862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itchFamily="18" charset="0"/>
              <a:buNone/>
            </a:pPr>
            <a:fld id="{4C81434B-CE4F-455D-8DC5-CAC6C8A943D1}" type="slidenum">
              <a:rPr lang="en-GB" altLang="en-US" sz="1200" b="1">
                <a:solidFill>
                  <a:srgbClr val="FFFFFF"/>
                </a:solidFill>
                <a:latin typeface="Times New Roman" pitchFamily="18" charset="0"/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  <a:buFont typeface="Times New Roman" pitchFamily="18" charset="0"/>
                <a:buNone/>
              </a:pPr>
              <a:t>4</a:t>
            </a:fld>
            <a:endParaRPr lang="en-GB" altLang="en-US" sz="1200" b="1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1415964"/>
            <a:ext cx="5133277" cy="40968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36574" y="6334780"/>
            <a:ext cx="751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Krizhevsky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Sutskever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I, Hinton GE.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classification with deep convolutional neural networks. In Advances in Neural Information Processing Systems 2012 (pp. 1097-1105).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190678" y="2679566"/>
            <a:ext cx="34773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four-layer convolutional neural network with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(solid line) reaches a 25% training error rate on CIFAR-10 six times faster than an equivalent network with tanh neurons (dashed line).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58057" y="229274"/>
            <a:ext cx="433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Fenyo</a:t>
            </a:r>
            <a:r>
              <a:rPr lang="en-US" dirty="0" smtClean="0"/>
              <a:t>, Machine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3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1583" y="158356"/>
            <a:ext cx="66383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kern="0" dirty="0">
                <a:latin typeface="Century Gothic" panose="020B0502020202020204" pitchFamily="34" charset="0"/>
              </a:rPr>
              <a:t>Activation Functions for Output Layer</a:t>
            </a:r>
            <a:endParaRPr lang="en-US" sz="2800" b="1" kern="0" dirty="0">
              <a:latin typeface="Century Gothic" pitchFamily="34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1271589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lnSpc>
                <a:spcPct val="101000"/>
              </a:lnSpc>
              <a:spcBef>
                <a:spcPts val="700"/>
              </a:spcBef>
              <a:buClr>
                <a:srgbClr val="DD8047"/>
              </a:buClr>
              <a:buSzPct val="60000"/>
              <a:buFont typeface="Wingdings" pitchFamily="2" charset="2"/>
              <a:buChar char="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9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1pPr>
            <a:lvl2pPr marL="742950" indent="-285750" eaLnBrk="0" hangingPunct="0">
              <a:lnSpc>
                <a:spcPct val="101000"/>
              </a:lnSpc>
              <a:spcBef>
                <a:spcPts val="550"/>
              </a:spcBef>
              <a:buClr>
                <a:srgbClr val="94B6D2"/>
              </a:buClr>
              <a:buSzPct val="70000"/>
              <a:buFont typeface="Wingdings 2" pitchFamily="18" charset="2"/>
              <a:buChar char="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2pPr>
            <a:lvl3pPr marL="1143000" indent="-228600" eaLnBrk="0" hangingPunct="0">
              <a:lnSpc>
                <a:spcPct val="101000"/>
              </a:lnSpc>
              <a:spcBef>
                <a:spcPts val="500"/>
              </a:spcBef>
              <a:buClr>
                <a:srgbClr val="DD8047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3pPr>
            <a:lvl4pPr marL="16002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4pPr>
            <a:lvl5pPr marL="20574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5pPr>
            <a:lvl6pPr marL="25146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6pPr>
            <a:lvl7pPr marL="29718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7pPr>
            <a:lvl8pPr marL="34290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8pPr>
            <a:lvl9pPr marL="38862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itchFamily="18" charset="0"/>
              <a:buNone/>
            </a:pPr>
            <a:fld id="{4C81434B-CE4F-455D-8DC5-CAC6C8A943D1}" type="slidenum">
              <a:rPr lang="en-GB" altLang="en-US" sz="1200" b="1">
                <a:solidFill>
                  <a:srgbClr val="FFFFFF"/>
                </a:solidFill>
                <a:latin typeface="Times New Roman" pitchFamily="18" charset="0"/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  <a:buFont typeface="Times New Roman" pitchFamily="18" charset="0"/>
                <a:buNone/>
              </a:pPr>
              <a:t>5</a:t>
            </a:fld>
            <a:endParaRPr lang="en-GB" altLang="en-US" sz="1200" b="1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89759" y="1576409"/>
            <a:ext cx="77083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classification: Sigmoid: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Multi-class classification: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743912" y="1336234"/>
                <a:ext cx="3282420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912" y="1336234"/>
                <a:ext cx="3282420" cy="816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60642" y="3129843"/>
                <a:ext cx="3282420" cy="989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42" y="3129843"/>
                <a:ext cx="3282420" cy="989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58057" y="229274"/>
            <a:ext cx="433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Fenyo</a:t>
            </a:r>
            <a:r>
              <a:rPr lang="en-US" dirty="0" smtClean="0"/>
              <a:t>, Machine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89760" y="137160"/>
            <a:ext cx="3264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kern="0" dirty="0">
                <a:latin typeface="Century Gothic" panose="020B0502020202020204" pitchFamily="34" charset="0"/>
              </a:rPr>
              <a:t>Backpropagation</a:t>
            </a:r>
            <a:endParaRPr lang="en-US" sz="2800" b="1" kern="0" dirty="0">
              <a:latin typeface="Century Gothic" pitchFamily="34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0" y="2176562"/>
            <a:ext cx="53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lnSpc>
                <a:spcPct val="101000"/>
              </a:lnSpc>
              <a:spcBef>
                <a:spcPts val="700"/>
              </a:spcBef>
              <a:buClr>
                <a:srgbClr val="DD8047"/>
              </a:buClr>
              <a:buSzPct val="60000"/>
              <a:buFont typeface="Wingdings" pitchFamily="2" charset="2"/>
              <a:buChar char="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9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1pPr>
            <a:lvl2pPr marL="742950" indent="-285750" eaLnBrk="0" hangingPunct="0">
              <a:lnSpc>
                <a:spcPct val="101000"/>
              </a:lnSpc>
              <a:spcBef>
                <a:spcPts val="550"/>
              </a:spcBef>
              <a:buClr>
                <a:srgbClr val="94B6D2"/>
              </a:buClr>
              <a:buSzPct val="70000"/>
              <a:buFont typeface="Wingdings 2" pitchFamily="18" charset="2"/>
              <a:buChar char="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2pPr>
            <a:lvl3pPr marL="1143000" indent="-228600" eaLnBrk="0" hangingPunct="0">
              <a:lnSpc>
                <a:spcPct val="101000"/>
              </a:lnSpc>
              <a:spcBef>
                <a:spcPts val="500"/>
              </a:spcBef>
              <a:buClr>
                <a:srgbClr val="DD8047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3pPr>
            <a:lvl4pPr marL="16002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7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4pPr>
            <a:lvl5pPr marL="2057400" indent="-228600" eaLnBrk="0" hangingPunct="0">
              <a:lnSpc>
                <a:spcPct val="101000"/>
              </a:lnSpc>
              <a:spcBef>
                <a:spcPts val="400"/>
              </a:spcBef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5pPr>
            <a:lvl6pPr marL="25146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6pPr>
            <a:lvl7pPr marL="29718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7pPr>
            <a:lvl8pPr marL="34290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8pPr>
            <a:lvl9pPr marL="3886200" indent="-228600" defTabSz="449263" eaLnBrk="0" fontAlgn="base" hangingPunct="0">
              <a:lnSpc>
                <a:spcPct val="101000"/>
              </a:lnSpc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65000"/>
              <a:buFont typeface="Wingdings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Tw Cen MT" pitchFamily="34" charset="0"/>
                <a:ea typeface="굴림" pitchFamily="34" charset="-127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imes New Roman" pitchFamily="18" charset="0"/>
              <a:buNone/>
            </a:pPr>
            <a:fld id="{4C81434B-CE4F-455D-8DC5-CAC6C8A943D1}" type="slidenum">
              <a:rPr lang="en-GB" altLang="en-US" sz="1200" b="1">
                <a:solidFill>
                  <a:srgbClr val="FFFFFF"/>
                </a:solidFill>
                <a:latin typeface="Times New Roman" pitchFamily="18" charset="0"/>
              </a:rPr>
              <a:pPr algn="ctr" eaLnBrk="1" hangingPunct="1">
                <a:lnSpc>
                  <a:spcPct val="80000"/>
                </a:lnSpc>
                <a:spcBef>
                  <a:spcPct val="0"/>
                </a:spcBef>
                <a:buClr>
                  <a:srgbClr val="FFFFFF"/>
                </a:buClr>
                <a:buSzPct val="100000"/>
                <a:buFont typeface="Times New Roman" pitchFamily="18" charset="0"/>
                <a:buNone/>
              </a:pPr>
              <a:t>6</a:t>
            </a:fld>
            <a:endParaRPr lang="en-GB" altLang="en-US" sz="1200" b="1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414796" y="1930445"/>
            <a:ext cx="1371600" cy="1371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  <a:stCxn id="11" idx="3"/>
            <a:endCxn id="5" idx="2"/>
          </p:cNvCxnSpPr>
          <p:nvPr/>
        </p:nvCxnSpPr>
        <p:spPr>
          <a:xfrm flipV="1">
            <a:off x="4144458" y="2616245"/>
            <a:ext cx="1270339" cy="164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  <a:stCxn id="10" idx="3"/>
          </p:cNvCxnSpPr>
          <p:nvPr/>
        </p:nvCxnSpPr>
        <p:spPr>
          <a:xfrm flipV="1">
            <a:off x="4144457" y="2625968"/>
            <a:ext cx="1260814" cy="6687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  <a:stCxn id="12" idx="3"/>
          </p:cNvCxnSpPr>
          <p:nvPr/>
        </p:nvCxnSpPr>
        <p:spPr>
          <a:xfrm>
            <a:off x="4122015" y="1970736"/>
            <a:ext cx="1283256" cy="6239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74457" y="3063878"/>
            <a:ext cx="4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2400" i="1" baseline="-250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74457" y="2401891"/>
            <a:ext cx="4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4457" y="1739903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x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7382" y="3092453"/>
            <a:ext cx="64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sz="2400" i="1" baseline="-250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7382" y="2173291"/>
            <a:ext cx="537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17383" y="1663703"/>
            <a:ext cx="53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</a:t>
            </a:r>
            <a:endParaRPr lang="en-US" sz="2400" i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67172" y="2357956"/>
            <a:ext cx="6668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f(z)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57802" y="2901867"/>
            <a:ext cx="586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"/>
              </a:lnSpc>
            </a:pPr>
            <a:r>
              <a:rPr lang="en-US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400"/>
              </a:lnSpc>
            </a:pPr>
            <a:r>
              <a:rPr lang="en-US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945887" y="1828864"/>
                <a:ext cx="1595117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6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86" y="1828863"/>
                <a:ext cx="1595117" cy="793679"/>
              </a:xfrm>
              <a:prstGeom prst="rect">
                <a:avLst/>
              </a:prstGeom>
              <a:blipFill>
                <a:blip r:embed="rId2"/>
                <a:stretch>
                  <a:fillRect l="-27863" t="-80000" r="-31298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322258" y="2112755"/>
                <a:ext cx="753540" cy="1019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58" y="2112755"/>
                <a:ext cx="753540" cy="1019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152017" y="5043554"/>
                <a:ext cx="3716865" cy="10195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32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016" y="5043554"/>
                <a:ext cx="3716865" cy="1019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5153795" y="4381568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Chain Rule</a:t>
            </a:r>
          </a:p>
        </p:txBody>
      </p:sp>
      <p:cxnSp>
        <p:nvCxnSpPr>
          <p:cNvPr id="39" name="Straight Connector 38"/>
          <p:cNvCxnSpPr>
            <a:cxnSpLocks/>
          </p:cNvCxnSpPr>
          <p:nvPr/>
        </p:nvCxnSpPr>
        <p:spPr>
          <a:xfrm>
            <a:off x="6798519" y="2622542"/>
            <a:ext cx="188985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917484" y="2157763"/>
                <a:ext cx="559832" cy="936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484" y="2157763"/>
                <a:ext cx="559832" cy="936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39938" y="827551"/>
                <a:ext cx="938206" cy="1111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38" y="827550"/>
                <a:ext cx="938206" cy="11119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858057" y="229274"/>
            <a:ext cx="433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Fenyo</a:t>
            </a:r>
            <a:r>
              <a:rPr lang="en-US" dirty="0" smtClean="0"/>
              <a:t>, Machine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8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4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3130" y="137641"/>
            <a:ext cx="6782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kern="0" dirty="0">
                <a:latin typeface="Century Gothic" panose="020B0502020202020204" pitchFamily="34" charset="0"/>
              </a:rPr>
              <a:t>Convolutional neural networks (CNNs)</a:t>
            </a:r>
            <a:endParaRPr lang="en-US" sz="2800" b="1" kern="0" dirty="0">
              <a:latin typeface="Century Gothic" pitchFamily="34" charset="0"/>
            </a:endParaRPr>
          </a:p>
        </p:txBody>
      </p:sp>
      <p:cxnSp>
        <p:nvCxnSpPr>
          <p:cNvPr id="5" name="Straight Connector 4"/>
          <p:cNvCxnSpPr>
            <a:stCxn id="39" idx="2"/>
          </p:cNvCxnSpPr>
          <p:nvPr/>
        </p:nvCxnSpPr>
        <p:spPr>
          <a:xfrm>
            <a:off x="3126601" y="1021990"/>
            <a:ext cx="4756645" cy="1829142"/>
          </a:xfrm>
          <a:prstGeom prst="line">
            <a:avLst/>
          </a:prstGeom>
          <a:ln w="38100">
            <a:solidFill>
              <a:srgbClr val="2D2D2D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80897" y="1561368"/>
            <a:ext cx="4718304" cy="1455869"/>
          </a:xfrm>
          <a:prstGeom prst="line">
            <a:avLst/>
          </a:prstGeom>
          <a:ln w="38100">
            <a:solidFill>
              <a:srgbClr val="2D2D2D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139564" y="839110"/>
            <a:ext cx="2871376" cy="2919586"/>
            <a:chOff x="615564" y="1707790"/>
            <a:chExt cx="2871376" cy="2919586"/>
          </a:xfrm>
        </p:grpSpPr>
        <p:sp>
          <p:nvSpPr>
            <p:cNvPr id="20" name="Rectangle 19"/>
            <p:cNvSpPr/>
            <p:nvPr/>
          </p:nvSpPr>
          <p:spPr>
            <a:xfrm>
              <a:off x="615564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5025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5564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5025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74486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53947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486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53947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15564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95025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5564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95025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74486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53947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74486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53947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33408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2869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33408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12869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692330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871791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92330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71791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333408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12869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33408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512869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692330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871791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92330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71791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051252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230713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051252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230713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410174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589635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410174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589635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051252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230713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051252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230713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410174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589635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10174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89635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769096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48557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769096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948557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128018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307479" y="170779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128018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307479" y="189067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69096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948557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769096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948557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128018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307479" y="207355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128018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307479" y="225643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5564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95025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5564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95025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74486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1153947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74486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153947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15564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95025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15564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95025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974486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153947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974486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153947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333408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512869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33408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512869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692330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871791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692330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871791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1333408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512869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333408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512869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692330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871791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692330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871791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051252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2230713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051252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230713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410174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589635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410174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589635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2051252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230713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51252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230713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410174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589635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410174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589635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2769096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948557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769096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948557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128018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307479" y="243230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128018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307479" y="261518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769096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2948557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2769096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948557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128018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307479" y="279806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128018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307479" y="2980943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615564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95025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15564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795025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974486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153947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74486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153947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15564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95025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615564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95025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974486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1153947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974486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153947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333408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512869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333408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512869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1692330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871791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692330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871791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333408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1512869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33408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1512869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692330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1871791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692330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871791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051252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230713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051252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230713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2410174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2589635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410174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2589635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2051252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2230713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051252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230713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2410174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2589635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2410174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2589635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2769096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2948557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2769096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2948557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3128018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3307479" y="316279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3128018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3307479" y="334567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2769096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2948557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2769096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2948557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128018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307479" y="352855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128018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307479" y="3711437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15564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795025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15564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795025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974486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153947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974486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153947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15564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795025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615564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795025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974486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1153947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974486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1153947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333408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512869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333408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512869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1692330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871791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1692330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1871791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1333408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1512869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333408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512869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1692330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1871791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1692330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1871791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2051252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2230713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2051252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2230713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2410174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2589635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2410174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2589635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2051252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2230713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2051252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2230713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2410174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2589635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2410174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2589635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2769096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2948557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2769096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2948557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3128018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3307479" y="389585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128018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3307479" y="407873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2769096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2948557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2769096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2948557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3128018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3307479" y="426161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3128018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3307479" y="444449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1153110" y="1888781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1332571" y="1888781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1512032" y="1888781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153110" y="2071661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332571" y="2071661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153110" y="2254541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1332571" y="2254541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1512032" y="2071661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1512032" y="2254541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41717" y="2663992"/>
            <a:ext cx="2511407" cy="2558771"/>
            <a:chOff x="5817716" y="3532671"/>
            <a:chExt cx="2511407" cy="2558771"/>
          </a:xfrm>
        </p:grpSpPr>
        <p:sp>
          <p:nvSpPr>
            <p:cNvPr id="311" name="Rectangle 310"/>
            <p:cNvSpPr/>
            <p:nvPr/>
          </p:nvSpPr>
          <p:spPr>
            <a:xfrm>
              <a:off x="5817716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5997177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5817716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5997177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6176638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6355683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6176638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6355683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5817716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5997177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5817716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5997177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6176638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6355683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6176638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6355683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6535560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6715021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6535560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6715021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6894482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7073943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6894482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7073943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6535560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6715021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6535560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6715021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6894482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7073943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6894482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7073943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7253404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7432865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7253404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7432865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7612326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7791787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7612326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7791787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7253404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7432865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7253404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7432865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7612326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7791787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7612326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7791787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5817716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5997177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5817716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5997177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6176638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6355683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6176638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6355683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5817716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5997177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5817716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/>
            <p:cNvSpPr/>
            <p:nvPr/>
          </p:nvSpPr>
          <p:spPr>
            <a:xfrm>
              <a:off x="5997177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/>
            <p:cNvSpPr/>
            <p:nvPr/>
          </p:nvSpPr>
          <p:spPr>
            <a:xfrm>
              <a:off x="6176638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6355683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6176638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6355683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6535560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6715021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6535560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6715021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6894482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7073943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6894482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/>
            <p:cNvSpPr/>
            <p:nvPr/>
          </p:nvSpPr>
          <p:spPr>
            <a:xfrm>
              <a:off x="7073943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6535560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6715021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6535560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6715021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6894482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7073943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6894482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7073943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7253404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7432865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7253404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7432865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7612326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7791787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7612326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7791787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7253404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7432865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7253404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7432865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7612326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7791787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/>
            <p:nvPr/>
          </p:nvSpPr>
          <p:spPr>
            <a:xfrm>
              <a:off x="7612326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7791787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5817716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5997177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/>
            <p:nvPr/>
          </p:nvSpPr>
          <p:spPr>
            <a:xfrm>
              <a:off x="5817716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/>
            <p:nvPr/>
          </p:nvSpPr>
          <p:spPr>
            <a:xfrm>
              <a:off x="5997177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6176638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6355683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6176638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6355683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5817716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/>
            <p:nvPr/>
          </p:nvSpPr>
          <p:spPr>
            <a:xfrm>
              <a:off x="5997177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5817716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5997177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6176638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6355683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6176638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/>
            <p:nvPr/>
          </p:nvSpPr>
          <p:spPr>
            <a:xfrm>
              <a:off x="6355683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6535560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6715021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6535560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6715021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/>
            <p:nvPr/>
          </p:nvSpPr>
          <p:spPr>
            <a:xfrm>
              <a:off x="6894482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7073943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6894482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7073943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6535560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/>
            <p:nvPr/>
          </p:nvSpPr>
          <p:spPr>
            <a:xfrm>
              <a:off x="6715021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/>
            <p:nvPr/>
          </p:nvSpPr>
          <p:spPr>
            <a:xfrm>
              <a:off x="6535560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6715021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6894482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7073943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6894482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7073943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7253404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7432865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7253404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7432865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/>
            <p:cNvSpPr/>
            <p:nvPr/>
          </p:nvSpPr>
          <p:spPr>
            <a:xfrm>
              <a:off x="7612326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/>
            <p:cNvSpPr/>
            <p:nvPr/>
          </p:nvSpPr>
          <p:spPr>
            <a:xfrm>
              <a:off x="7791787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7612326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7791787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7253404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7432865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7253404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7432865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7612326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7791787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7612326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7791787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6355683" y="3711980"/>
              <a:ext cx="179461" cy="18288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/>
            <p:cNvSpPr/>
            <p:nvPr/>
          </p:nvSpPr>
          <p:spPr>
            <a:xfrm>
              <a:off x="7970201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8149662" y="3532671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7970201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8149662" y="3711980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7970201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8149662" y="389508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7970201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/>
            <p:nvPr/>
          </p:nvSpPr>
          <p:spPr>
            <a:xfrm>
              <a:off x="8149662" y="4077966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970201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8149662" y="425956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7970201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8149662" y="444244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7970201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8149662" y="462532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7970201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8149662" y="4808204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7970201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8149662" y="499364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7970201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8149662" y="517652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7970201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8149662" y="535940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7970201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8149662" y="5542289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5817716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5997177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5817716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5997177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6176638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/>
            <p:cNvSpPr/>
            <p:nvPr/>
          </p:nvSpPr>
          <p:spPr>
            <a:xfrm>
              <a:off x="6355683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/>
            <p:cNvSpPr/>
            <p:nvPr/>
          </p:nvSpPr>
          <p:spPr>
            <a:xfrm>
              <a:off x="6176638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6355683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6535560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6715021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6535560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6715021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6894482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7073943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/>
            <p:cNvSpPr/>
            <p:nvPr/>
          </p:nvSpPr>
          <p:spPr>
            <a:xfrm>
              <a:off x="6894482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/>
            <p:cNvSpPr/>
            <p:nvPr/>
          </p:nvSpPr>
          <p:spPr>
            <a:xfrm>
              <a:off x="7073943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7253404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/>
            <p:cNvSpPr/>
            <p:nvPr/>
          </p:nvSpPr>
          <p:spPr>
            <a:xfrm>
              <a:off x="7432865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/>
            <p:cNvSpPr/>
            <p:nvPr/>
          </p:nvSpPr>
          <p:spPr>
            <a:xfrm>
              <a:off x="7253404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7432865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7612326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7791787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7612326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7791787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7970201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8149662" y="572568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7970201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8149662" y="5908562"/>
              <a:ext cx="179461" cy="182880"/>
            </a:xfrm>
            <a:prstGeom prst="rect">
              <a:avLst/>
            </a:prstGeom>
            <a:noFill/>
            <a:ln>
              <a:solidFill>
                <a:srgbClr val="2D2D2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9" name="Rectangle 468"/>
          <p:cNvSpPr/>
          <p:nvPr/>
        </p:nvSpPr>
        <p:spPr>
          <a:xfrm>
            <a:off x="2888146" y="6366425"/>
            <a:ext cx="751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Bottou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L,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Bengio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Haffner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P. Gradient-based learning applied to document recognition. Proceedings of the IEEE. 1998 Nov;86(11):2278-324.</a:t>
            </a:r>
          </a:p>
        </p:txBody>
      </p:sp>
      <p:sp>
        <p:nvSpPr>
          <p:cNvPr id="470" name="Rectangle 469"/>
          <p:cNvSpPr/>
          <p:nvPr/>
        </p:nvSpPr>
        <p:spPr>
          <a:xfrm>
            <a:off x="7156356" y="5349830"/>
            <a:ext cx="3062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Shared weights and biases</a:t>
            </a:r>
          </a:p>
        </p:txBody>
      </p:sp>
      <p:sp>
        <p:nvSpPr>
          <p:cNvPr id="471" name="Rectangle 470"/>
          <p:cNvSpPr/>
          <p:nvPr/>
        </p:nvSpPr>
        <p:spPr>
          <a:xfrm>
            <a:off x="5665813" y="1284838"/>
            <a:ext cx="12036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Local receptive field</a:t>
            </a:r>
          </a:p>
        </p:txBody>
      </p:sp>
      <p:sp>
        <p:nvSpPr>
          <p:cNvPr id="4" name="Rectangle 3"/>
          <p:cNvSpPr/>
          <p:nvPr/>
        </p:nvSpPr>
        <p:spPr>
          <a:xfrm>
            <a:off x="9106931" y="1284838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Demo</a:t>
            </a:r>
            <a:endParaRPr lang="en-US" dirty="0"/>
          </a:p>
        </p:txBody>
      </p:sp>
      <p:sp>
        <p:nvSpPr>
          <p:cNvPr id="477" name="TextBox 476"/>
          <p:cNvSpPr txBox="1"/>
          <p:nvPr/>
        </p:nvSpPr>
        <p:spPr>
          <a:xfrm>
            <a:off x="7700639" y="248990"/>
            <a:ext cx="433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Fenyo</a:t>
            </a:r>
            <a:r>
              <a:rPr lang="en-US" dirty="0" smtClean="0"/>
              <a:t>, Machine Learning Course 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92" y="3920745"/>
            <a:ext cx="5927366" cy="17984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8693" y="389587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Linear</a:t>
            </a:r>
            <a:endParaRPr lang="en-US"/>
          </a:p>
        </p:txBody>
      </p:sp>
      <p:sp>
        <p:nvSpPr>
          <p:cNvPr id="480" name="TextBox 479"/>
          <p:cNvSpPr txBox="1"/>
          <p:nvPr/>
        </p:nvSpPr>
        <p:spPr>
          <a:xfrm>
            <a:off x="1757888" y="3939525"/>
            <a:ext cx="132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700" y="128015"/>
            <a:ext cx="776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Generative Adversarial Networks (GANs)</a:t>
            </a:r>
            <a:endParaRPr lang="en-US" sz="3600" dirty="0"/>
          </a:p>
        </p:txBody>
      </p:sp>
      <p:sp>
        <p:nvSpPr>
          <p:cNvPr id="3" name="Shape 62"/>
          <p:cNvSpPr txBox="1">
            <a:spLocks/>
          </p:cNvSpPr>
          <p:nvPr/>
        </p:nvSpPr>
        <p:spPr>
          <a:xfrm>
            <a:off x="311700" y="898900"/>
            <a:ext cx="6491436" cy="2941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" sz="1600" smtClean="0"/>
              <a:t>Counterfactuals/data transformations:</a:t>
            </a:r>
          </a:p>
          <a:p>
            <a:pPr marL="0" indent="457200">
              <a:spcBef>
                <a:spcPts val="1600"/>
              </a:spcBef>
              <a:buFont typeface="Arial"/>
              <a:buNone/>
            </a:pPr>
            <a:r>
              <a:rPr lang="en" sz="1600" smtClean="0"/>
              <a:t>What would my patient/DNA/image/etc. be like, if it was from class B?</a:t>
            </a:r>
          </a:p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" sz="1600" smtClean="0"/>
              <a:t>Personalized inference</a:t>
            </a:r>
          </a:p>
          <a:p>
            <a:pPr marL="0" indent="457200">
              <a:spcBef>
                <a:spcPts val="1600"/>
              </a:spcBef>
              <a:buFont typeface="Arial"/>
              <a:buNone/>
            </a:pPr>
            <a:r>
              <a:rPr lang="en" sz="1600" smtClean="0"/>
              <a:t>What would my patient’s future be like?</a:t>
            </a:r>
          </a:p>
          <a:p>
            <a:pPr marL="0" indent="0">
              <a:spcBef>
                <a:spcPts val="1600"/>
              </a:spcBef>
              <a:buFont typeface="Arial"/>
              <a:buNone/>
            </a:pPr>
            <a:r>
              <a:rPr lang="en" sz="1600" smtClean="0"/>
              <a:t>Data Augmentation</a:t>
            </a:r>
          </a:p>
          <a:p>
            <a:pPr marL="0" indent="457200">
              <a:spcBef>
                <a:spcPts val="1600"/>
              </a:spcBef>
              <a:buFont typeface="Arial"/>
              <a:buNone/>
            </a:pPr>
            <a:r>
              <a:rPr lang="en" sz="1600" smtClean="0"/>
              <a:t>What are some other samples from my class A,B,C, etc?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r>
              <a:rPr lang="en" sz="1600" smtClean="0"/>
              <a:t>Fun/Art (for now) </a:t>
            </a:r>
            <a:endParaRPr lang="en" sz="1600" dirty="0"/>
          </a:p>
        </p:txBody>
      </p:sp>
      <p:pic>
        <p:nvPicPr>
          <p:cNvPr id="4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1776" y="774346"/>
            <a:ext cx="4553712" cy="3596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328" y="3840480"/>
            <a:ext cx="3200400" cy="301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068" y="2700603"/>
            <a:ext cx="5413674" cy="39456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858057" y="229274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Razavian</a:t>
            </a:r>
            <a:r>
              <a:rPr lang="en-US" dirty="0" smtClean="0"/>
              <a:t>, Deep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0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/>
        </p:nvSpPr>
        <p:spPr>
          <a:xfrm>
            <a:off x="151533" y="512063"/>
            <a:ext cx="12040400" cy="6128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Generator objective: Generate images such that discriminator can not distinguish. </a:t>
            </a:r>
            <a:endParaRPr sz="2400" dirty="0"/>
          </a:p>
          <a:p>
            <a:r>
              <a:rPr lang="en" sz="2400" dirty="0"/>
              <a:t>i.e. Objective: Fool the discriminator so it predicts REAL.</a:t>
            </a:r>
            <a:endParaRPr sz="2400" dirty="0"/>
          </a:p>
          <a:p>
            <a:r>
              <a:rPr lang="en" sz="2400" dirty="0"/>
              <a:t>Discriminator objective: Say REAL when it sees ground truth, and say FAKE when it sees a generated image</a:t>
            </a:r>
            <a:endParaRPr sz="2400" dirty="0"/>
          </a:p>
          <a:p>
            <a:endParaRPr sz="2400" dirty="0"/>
          </a:p>
          <a:p>
            <a:r>
              <a:rPr lang="en" sz="2400" dirty="0"/>
              <a:t>Notations: </a:t>
            </a:r>
            <a:endParaRPr sz="2400" dirty="0"/>
          </a:p>
          <a:p>
            <a:r>
              <a:rPr lang="en" sz="2400" b="1" dirty="0"/>
              <a:t>Z</a:t>
            </a:r>
            <a:r>
              <a:rPr lang="en" sz="2400" dirty="0"/>
              <a:t>: Input to the generator</a:t>
            </a:r>
            <a:endParaRPr sz="2400" dirty="0"/>
          </a:p>
          <a:p>
            <a:r>
              <a:rPr lang="en" sz="2400" b="1" dirty="0"/>
              <a:t>G</a:t>
            </a:r>
            <a:r>
              <a:rPr lang="en" sz="2400" b="1" baseline="-25000" dirty="0"/>
              <a:t>θ1</a:t>
            </a:r>
            <a:r>
              <a:rPr lang="en" sz="2400" b="1" dirty="0"/>
              <a:t>(Z)</a:t>
            </a:r>
            <a:r>
              <a:rPr lang="en" sz="2400" dirty="0"/>
              <a:t>: Generator Network</a:t>
            </a:r>
            <a:endParaRPr sz="2400" dirty="0"/>
          </a:p>
          <a:p>
            <a:r>
              <a:rPr lang="en" sz="2400" b="1" dirty="0"/>
              <a:t>X = </a:t>
            </a:r>
            <a:r>
              <a:rPr lang="en" sz="2400" b="1" dirty="0">
                <a:solidFill>
                  <a:schemeClr val="dk1"/>
                </a:solidFill>
              </a:rPr>
              <a:t>G</a:t>
            </a:r>
            <a:r>
              <a:rPr lang="en" sz="2400" b="1" baseline="-25000" dirty="0">
                <a:solidFill>
                  <a:schemeClr val="dk1"/>
                </a:solidFill>
              </a:rPr>
              <a:t>θ1</a:t>
            </a:r>
            <a:r>
              <a:rPr lang="en" sz="2400" b="1" dirty="0">
                <a:solidFill>
                  <a:schemeClr val="dk1"/>
                </a:solidFill>
              </a:rPr>
              <a:t>(Z)</a:t>
            </a:r>
            <a:r>
              <a:rPr lang="en" sz="2400" dirty="0">
                <a:solidFill>
                  <a:schemeClr val="dk1"/>
                </a:solidFill>
              </a:rPr>
              <a:t>: Generated Image</a:t>
            </a:r>
            <a:endParaRPr sz="2400" dirty="0"/>
          </a:p>
          <a:p>
            <a:r>
              <a:rPr lang="en" sz="2400" b="1" dirty="0"/>
              <a:t>Y</a:t>
            </a:r>
            <a:r>
              <a:rPr lang="en" sz="2400" dirty="0"/>
              <a:t>: Binary Random Variable (</a:t>
            </a:r>
            <a:r>
              <a:rPr lang="en" sz="2400" b="1" dirty="0"/>
              <a:t>Y=1 </a:t>
            </a:r>
            <a:r>
              <a:rPr lang="en" sz="2400" dirty="0"/>
              <a:t>means image is predicted as </a:t>
            </a:r>
            <a:r>
              <a:rPr lang="en" sz="2400" b="1" dirty="0"/>
              <a:t>REAL</a:t>
            </a:r>
            <a:r>
              <a:rPr lang="en" sz="2400" dirty="0"/>
              <a:t>)</a:t>
            </a:r>
            <a:endParaRPr sz="2400" dirty="0"/>
          </a:p>
          <a:p>
            <a:r>
              <a:rPr lang="en" sz="2400" b="1" dirty="0"/>
              <a:t>D</a:t>
            </a:r>
            <a:r>
              <a:rPr lang="en" sz="2400" b="1" baseline="-25000" dirty="0">
                <a:solidFill>
                  <a:schemeClr val="dk1"/>
                </a:solidFill>
              </a:rPr>
              <a:t>θ2</a:t>
            </a:r>
            <a:r>
              <a:rPr lang="en" sz="2400" b="1" dirty="0"/>
              <a:t>(X)</a:t>
            </a:r>
            <a:r>
              <a:rPr lang="en" sz="2400" dirty="0"/>
              <a:t>: Discriminator Network</a:t>
            </a:r>
            <a:endParaRPr sz="2400" dirty="0"/>
          </a:p>
          <a:p>
            <a:r>
              <a:rPr lang="en" sz="2400" b="1" dirty="0"/>
              <a:t>P</a:t>
            </a:r>
            <a:r>
              <a:rPr lang="en" sz="2400" b="1" baseline="-25000" dirty="0"/>
              <a:t>D</a:t>
            </a:r>
            <a:r>
              <a:rPr lang="en" sz="2400" b="1" dirty="0"/>
              <a:t>(Y=1|X) = </a:t>
            </a:r>
            <a:r>
              <a:rPr lang="en" sz="2400" b="1" dirty="0">
                <a:solidFill>
                  <a:schemeClr val="dk1"/>
                </a:solidFill>
              </a:rPr>
              <a:t>D</a:t>
            </a:r>
            <a:r>
              <a:rPr lang="en" sz="2400" b="1" baseline="-25000" dirty="0">
                <a:solidFill>
                  <a:schemeClr val="dk1"/>
                </a:solidFill>
              </a:rPr>
              <a:t>θ2</a:t>
            </a:r>
            <a:r>
              <a:rPr lang="en" sz="2400" b="1" dirty="0">
                <a:solidFill>
                  <a:schemeClr val="dk1"/>
                </a:solidFill>
              </a:rPr>
              <a:t>(X)</a:t>
            </a:r>
            <a:endParaRPr sz="2400" b="1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r>
              <a:rPr lang="en" sz="2400" dirty="0">
                <a:solidFill>
                  <a:schemeClr val="dk1"/>
                </a:solidFill>
              </a:rPr>
              <a:t>Generator Objective: Maximize Log (P(Y=1| G</a:t>
            </a:r>
            <a:r>
              <a:rPr lang="en" sz="2400" baseline="-25000" dirty="0">
                <a:solidFill>
                  <a:schemeClr val="dk1"/>
                </a:solidFill>
              </a:rPr>
              <a:t>θ1</a:t>
            </a:r>
            <a:r>
              <a:rPr lang="en" sz="2400" dirty="0">
                <a:solidFill>
                  <a:schemeClr val="dk1"/>
                </a:solidFill>
              </a:rPr>
              <a:t>(Z))) = Maximize </a:t>
            </a:r>
            <a:r>
              <a:rPr lang="en" sz="2400" b="1" dirty="0">
                <a:solidFill>
                  <a:schemeClr val="dk1"/>
                </a:solidFill>
              </a:rPr>
              <a:t>Log(D</a:t>
            </a:r>
            <a:r>
              <a:rPr lang="en" sz="2400" b="1" baseline="-25000" dirty="0">
                <a:solidFill>
                  <a:schemeClr val="dk1"/>
                </a:solidFill>
              </a:rPr>
              <a:t>θ2</a:t>
            </a:r>
            <a:r>
              <a:rPr lang="en" sz="2400" b="1" dirty="0">
                <a:solidFill>
                  <a:schemeClr val="dk1"/>
                </a:solidFill>
              </a:rPr>
              <a:t>(G</a:t>
            </a:r>
            <a:r>
              <a:rPr lang="en" sz="2400" b="1" baseline="-25000" dirty="0">
                <a:solidFill>
                  <a:schemeClr val="dk1"/>
                </a:solidFill>
              </a:rPr>
              <a:t>θ1</a:t>
            </a:r>
            <a:r>
              <a:rPr lang="en" sz="2400" b="1" dirty="0">
                <a:solidFill>
                  <a:schemeClr val="dk1"/>
                </a:solidFill>
              </a:rPr>
              <a:t>(Z)))</a:t>
            </a:r>
            <a:endParaRPr sz="2400" b="1" dirty="0">
              <a:solidFill>
                <a:schemeClr val="dk1"/>
              </a:solidFill>
            </a:endParaRPr>
          </a:p>
          <a:p>
            <a:endParaRPr sz="2400" dirty="0">
              <a:solidFill>
                <a:schemeClr val="dk1"/>
              </a:solidFill>
            </a:endParaRPr>
          </a:p>
          <a:p>
            <a:r>
              <a:rPr lang="en" sz="2400" dirty="0">
                <a:solidFill>
                  <a:schemeClr val="dk1"/>
                </a:solidFill>
              </a:rPr>
              <a:t>Discriminator Objective: Maximize </a:t>
            </a:r>
            <a:r>
              <a:rPr lang="en" sz="2400" b="1" dirty="0">
                <a:solidFill>
                  <a:schemeClr val="dk1"/>
                </a:solidFill>
              </a:rPr>
              <a:t>Log(D</a:t>
            </a:r>
            <a:r>
              <a:rPr lang="en" sz="2400" b="1" baseline="-25000" dirty="0">
                <a:solidFill>
                  <a:schemeClr val="dk1"/>
                </a:solidFill>
              </a:rPr>
              <a:t>θ2</a:t>
            </a:r>
            <a:r>
              <a:rPr lang="en" sz="2400" b="1" dirty="0">
                <a:solidFill>
                  <a:schemeClr val="dk1"/>
                </a:solidFill>
              </a:rPr>
              <a:t>(X))</a:t>
            </a:r>
            <a:r>
              <a:rPr lang="en" sz="2400" b="1" baseline="-25000" dirty="0">
                <a:solidFill>
                  <a:schemeClr val="dk1"/>
                </a:solidFill>
              </a:rPr>
              <a:t>{x ~ real} </a:t>
            </a:r>
            <a:r>
              <a:rPr lang="en" sz="2400" b="1" dirty="0">
                <a:solidFill>
                  <a:schemeClr val="dk1"/>
                </a:solidFill>
              </a:rPr>
              <a:t> + Log (P(Y=0 | G</a:t>
            </a:r>
            <a:r>
              <a:rPr lang="en" sz="2400" b="1" baseline="-25000" dirty="0">
                <a:solidFill>
                  <a:schemeClr val="dk1"/>
                </a:solidFill>
              </a:rPr>
              <a:t>θ1</a:t>
            </a:r>
            <a:r>
              <a:rPr lang="en" sz="2400" b="1" dirty="0">
                <a:solidFill>
                  <a:schemeClr val="dk1"/>
                </a:solidFill>
              </a:rPr>
              <a:t>(Z)))</a:t>
            </a:r>
            <a:r>
              <a:rPr lang="en" sz="2400" b="1" baseline="-25000" dirty="0">
                <a:solidFill>
                  <a:schemeClr val="dk1"/>
                </a:solidFill>
              </a:rPr>
              <a:t>{z ~ noise}</a:t>
            </a:r>
            <a:endParaRPr sz="2400" b="1" baseline="-25000" dirty="0">
              <a:solidFill>
                <a:schemeClr val="dk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2025" y="142731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Narges</a:t>
            </a:r>
            <a:r>
              <a:rPr lang="en-US" dirty="0" smtClean="0"/>
              <a:t> </a:t>
            </a:r>
            <a:r>
              <a:rPr lang="en-US" dirty="0" err="1" smtClean="0"/>
              <a:t>Razavian</a:t>
            </a:r>
            <a:r>
              <a:rPr lang="en-US" dirty="0" smtClean="0"/>
              <a:t>, Deep Learning Course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2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1148</Words>
  <Application>Microsoft Macintosh PowerPoint</Application>
  <PresentationFormat>Widescreen</PresentationFormat>
  <Paragraphs>225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Century Gothic</vt:lpstr>
      <vt:lpstr>Times New Roman</vt:lpstr>
      <vt:lpstr>굴림</vt:lpstr>
      <vt:lpstr>Office Theme</vt:lpstr>
      <vt:lpstr>FLUORESCENCE MICROSCOPY IMAGE SEGMENTATION USING CONVOLUTIONAL NEURAL NETWORK WITH GENERATIVE ADVERSARIAL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FLUORESCENCE MICROSCOPY IMAGE SEGMENTATION USING CONVOLUTIONAL NEURAL NETWORK WITH GENERATIVE ADVERSARIAL NETWORKS</dc:title>
  <dc:creator>Hong Michael</dc:creator>
  <cp:lastModifiedBy>Hong Michael</cp:lastModifiedBy>
  <cp:revision>24</cp:revision>
  <dcterms:created xsi:type="dcterms:W3CDTF">2018-04-23T13:38:02Z</dcterms:created>
  <dcterms:modified xsi:type="dcterms:W3CDTF">2018-04-26T14:59:07Z</dcterms:modified>
</cp:coreProperties>
</file>